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4"/>
  </p:notesMasterIdLst>
  <p:sldIdLst>
    <p:sldId id="256" r:id="rId2"/>
    <p:sldId id="261" r:id="rId3"/>
    <p:sldId id="658" r:id="rId4"/>
    <p:sldId id="659" r:id="rId5"/>
    <p:sldId id="660" r:id="rId6"/>
    <p:sldId id="661" r:id="rId7"/>
    <p:sldId id="663" r:id="rId8"/>
    <p:sldId id="664" r:id="rId9"/>
    <p:sldId id="665" r:id="rId10"/>
    <p:sldId id="666" r:id="rId11"/>
    <p:sldId id="667" r:id="rId12"/>
    <p:sldId id="672" r:id="rId13"/>
    <p:sldId id="673" r:id="rId14"/>
    <p:sldId id="680" r:id="rId15"/>
    <p:sldId id="668" r:id="rId16"/>
    <p:sldId id="669" r:id="rId17"/>
    <p:sldId id="674" r:id="rId18"/>
    <p:sldId id="670" r:id="rId19"/>
    <p:sldId id="671" r:id="rId20"/>
    <p:sldId id="662" r:id="rId21"/>
    <p:sldId id="675" r:id="rId22"/>
    <p:sldId id="676" r:id="rId23"/>
    <p:sldId id="679" r:id="rId24"/>
    <p:sldId id="677" r:id="rId25"/>
    <p:sldId id="685" r:id="rId26"/>
    <p:sldId id="686" r:id="rId27"/>
    <p:sldId id="732" r:id="rId28"/>
    <p:sldId id="684" r:id="rId29"/>
    <p:sldId id="678" r:id="rId30"/>
    <p:sldId id="681" r:id="rId31"/>
    <p:sldId id="682" r:id="rId32"/>
    <p:sldId id="683" r:id="rId33"/>
    <p:sldId id="687" r:id="rId34"/>
    <p:sldId id="703" r:id="rId35"/>
    <p:sldId id="704" r:id="rId36"/>
    <p:sldId id="705" r:id="rId37"/>
    <p:sldId id="688" r:id="rId38"/>
    <p:sldId id="689" r:id="rId39"/>
    <p:sldId id="691" r:id="rId40"/>
    <p:sldId id="693" r:id="rId41"/>
    <p:sldId id="695" r:id="rId42"/>
    <p:sldId id="696" r:id="rId43"/>
    <p:sldId id="699" r:id="rId44"/>
    <p:sldId id="700" r:id="rId45"/>
    <p:sldId id="697" r:id="rId46"/>
    <p:sldId id="692" r:id="rId47"/>
    <p:sldId id="702" r:id="rId48"/>
    <p:sldId id="715" r:id="rId49"/>
    <p:sldId id="716" r:id="rId50"/>
    <p:sldId id="701" r:id="rId51"/>
    <p:sldId id="717" r:id="rId52"/>
    <p:sldId id="694" r:id="rId53"/>
    <p:sldId id="718" r:id="rId54"/>
    <p:sldId id="721" r:id="rId55"/>
    <p:sldId id="722" r:id="rId56"/>
    <p:sldId id="723" r:id="rId57"/>
    <p:sldId id="719" r:id="rId58"/>
    <p:sldId id="724" r:id="rId59"/>
    <p:sldId id="725" r:id="rId60"/>
    <p:sldId id="733" r:id="rId61"/>
    <p:sldId id="727" r:id="rId62"/>
    <p:sldId id="728" r:id="rId63"/>
    <p:sldId id="736" r:id="rId64"/>
    <p:sldId id="734" r:id="rId65"/>
    <p:sldId id="737" r:id="rId66"/>
    <p:sldId id="735" r:id="rId67"/>
    <p:sldId id="738" r:id="rId68"/>
    <p:sldId id="729" r:id="rId69"/>
    <p:sldId id="739" r:id="rId70"/>
    <p:sldId id="730" r:id="rId71"/>
    <p:sldId id="731" r:id="rId72"/>
    <p:sldId id="740" r:id="rId73"/>
    <p:sldId id="720" r:id="rId74"/>
    <p:sldId id="741" r:id="rId75"/>
    <p:sldId id="742" r:id="rId76"/>
    <p:sldId id="744" r:id="rId77"/>
    <p:sldId id="743" r:id="rId78"/>
    <p:sldId id="745" r:id="rId79"/>
    <p:sldId id="748" r:id="rId80"/>
    <p:sldId id="746" r:id="rId81"/>
    <p:sldId id="621" r:id="rId82"/>
    <p:sldId id="323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9D9"/>
    <a:srgbClr val="B2B3AD"/>
    <a:srgbClr val="CDDFE5"/>
    <a:srgbClr val="E3E1B7"/>
    <a:srgbClr val="F0EFD9"/>
    <a:srgbClr val="EBEBD1"/>
    <a:srgbClr val="E2E4D4"/>
    <a:srgbClr val="EFFDFF"/>
    <a:srgbClr val="D4F9FE"/>
    <a:srgbClr val="9697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05" autoAdjust="0"/>
    <p:restoredTop sz="96649" autoAdjust="0"/>
  </p:normalViewPr>
  <p:slideViewPr>
    <p:cSldViewPr snapToGrid="0">
      <p:cViewPr varScale="1">
        <p:scale>
          <a:sx n="103" d="100"/>
          <a:sy n="103" d="100"/>
        </p:scale>
        <p:origin x="94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67043-1ED9-4280-B30D-13F4B4DE3247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C4BD96-1AF7-4450-99A7-A00EE4A95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21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54689AE-CB4D-5E97-1D4C-63AB686A07C3}"/>
              </a:ext>
            </a:extLst>
          </p:cNvPr>
          <p:cNvSpPr/>
          <p:nvPr userDrawn="1"/>
        </p:nvSpPr>
        <p:spPr>
          <a:xfrm>
            <a:off x="0" y="-42532"/>
            <a:ext cx="12192000" cy="6900532"/>
          </a:xfrm>
          <a:prstGeom prst="rect">
            <a:avLst/>
          </a:prstGeom>
          <a:solidFill>
            <a:srgbClr val="E3E1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873A6-FC85-F129-0FF3-6D9468FF2A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8368" y="2469578"/>
            <a:ext cx="11073384" cy="1073839"/>
          </a:xfrm>
        </p:spPr>
        <p:txBody>
          <a:bodyPr anchor="b"/>
          <a:lstStyle>
            <a:lvl1pPr algn="ctr">
              <a:defRPr sz="6000" b="1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CS302 – 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86E857-2B66-8433-D469-E0F15F2104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6515" y="4178110"/>
            <a:ext cx="1025956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AA29F4-108E-4774-317D-15F8F3E82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984" y="351116"/>
            <a:ext cx="1722032" cy="172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66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28D9B-387D-38BF-CFF6-74C54DBC1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EFC8C8-5343-9FD0-1205-5ED3586DAE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401AF-A25D-1B2E-85CC-A8223D7F0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038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6F6999-1A20-3F30-1A01-EF7DEE430D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51003C-3203-B1B0-D7FA-247447BB07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57813-20CF-6AD1-51DD-95ACB0B13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064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EF40D-520F-F4CA-0576-5338E0573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077" y="118517"/>
            <a:ext cx="11825846" cy="689708"/>
          </a:xfrm>
          <a:custGeom>
            <a:avLst/>
            <a:gdLst>
              <a:gd name="csX0" fmla="*/ 0 w 11825846"/>
              <a:gd name="csY0" fmla="*/ 0 h 689708"/>
              <a:gd name="csX1" fmla="*/ 709551 w 11825846"/>
              <a:gd name="csY1" fmla="*/ 0 h 689708"/>
              <a:gd name="csX2" fmla="*/ 1300843 w 11825846"/>
              <a:gd name="csY2" fmla="*/ 0 h 689708"/>
              <a:gd name="csX3" fmla="*/ 1655618 w 11825846"/>
              <a:gd name="csY3" fmla="*/ 0 h 689708"/>
              <a:gd name="csX4" fmla="*/ 2128652 w 11825846"/>
              <a:gd name="csY4" fmla="*/ 0 h 689708"/>
              <a:gd name="csX5" fmla="*/ 2601686 w 11825846"/>
              <a:gd name="csY5" fmla="*/ 0 h 689708"/>
              <a:gd name="csX6" fmla="*/ 2838203 w 11825846"/>
              <a:gd name="csY6" fmla="*/ 0 h 689708"/>
              <a:gd name="csX7" fmla="*/ 3666012 w 11825846"/>
              <a:gd name="csY7" fmla="*/ 0 h 689708"/>
              <a:gd name="csX8" fmla="*/ 4020788 w 11825846"/>
              <a:gd name="csY8" fmla="*/ 0 h 689708"/>
              <a:gd name="csX9" fmla="*/ 4848597 w 11825846"/>
              <a:gd name="csY9" fmla="*/ 0 h 689708"/>
              <a:gd name="csX10" fmla="*/ 5439889 w 11825846"/>
              <a:gd name="csY10" fmla="*/ 0 h 689708"/>
              <a:gd name="csX11" fmla="*/ 6031181 w 11825846"/>
              <a:gd name="csY11" fmla="*/ 0 h 689708"/>
              <a:gd name="csX12" fmla="*/ 6504215 w 11825846"/>
              <a:gd name="csY12" fmla="*/ 0 h 689708"/>
              <a:gd name="csX13" fmla="*/ 7213766 w 11825846"/>
              <a:gd name="csY13" fmla="*/ 0 h 689708"/>
              <a:gd name="csX14" fmla="*/ 7450283 w 11825846"/>
              <a:gd name="csY14" fmla="*/ 0 h 689708"/>
              <a:gd name="csX15" fmla="*/ 8159834 w 11825846"/>
              <a:gd name="csY15" fmla="*/ 0 h 689708"/>
              <a:gd name="csX16" fmla="*/ 8751126 w 11825846"/>
              <a:gd name="csY16" fmla="*/ 0 h 689708"/>
              <a:gd name="csX17" fmla="*/ 9460677 w 11825846"/>
              <a:gd name="csY17" fmla="*/ 0 h 689708"/>
              <a:gd name="csX18" fmla="*/ 10051969 w 11825846"/>
              <a:gd name="csY18" fmla="*/ 0 h 689708"/>
              <a:gd name="csX19" fmla="*/ 10288486 w 11825846"/>
              <a:gd name="csY19" fmla="*/ 0 h 689708"/>
              <a:gd name="csX20" fmla="*/ 11116295 w 11825846"/>
              <a:gd name="csY20" fmla="*/ 0 h 689708"/>
              <a:gd name="csX21" fmla="*/ 11825846 w 11825846"/>
              <a:gd name="csY21" fmla="*/ 0 h 689708"/>
              <a:gd name="csX22" fmla="*/ 11825846 w 11825846"/>
              <a:gd name="csY22" fmla="*/ 344854 h 689708"/>
              <a:gd name="csX23" fmla="*/ 11825846 w 11825846"/>
              <a:gd name="csY23" fmla="*/ 689708 h 689708"/>
              <a:gd name="csX24" fmla="*/ 11471071 w 11825846"/>
              <a:gd name="csY24" fmla="*/ 689708 h 689708"/>
              <a:gd name="csX25" fmla="*/ 10761520 w 11825846"/>
              <a:gd name="csY25" fmla="*/ 689708 h 689708"/>
              <a:gd name="csX26" fmla="*/ 10288486 w 11825846"/>
              <a:gd name="csY26" fmla="*/ 689708 h 689708"/>
              <a:gd name="csX27" fmla="*/ 9578935 w 11825846"/>
              <a:gd name="csY27" fmla="*/ 689708 h 689708"/>
              <a:gd name="csX28" fmla="*/ 8751126 w 11825846"/>
              <a:gd name="csY28" fmla="*/ 689708 h 689708"/>
              <a:gd name="csX29" fmla="*/ 8278092 w 11825846"/>
              <a:gd name="csY29" fmla="*/ 689708 h 689708"/>
              <a:gd name="csX30" fmla="*/ 7450283 w 11825846"/>
              <a:gd name="csY30" fmla="*/ 689708 h 689708"/>
              <a:gd name="csX31" fmla="*/ 7095508 w 11825846"/>
              <a:gd name="csY31" fmla="*/ 689708 h 689708"/>
              <a:gd name="csX32" fmla="*/ 6858991 w 11825846"/>
              <a:gd name="csY32" fmla="*/ 689708 h 689708"/>
              <a:gd name="csX33" fmla="*/ 6149440 w 11825846"/>
              <a:gd name="csY33" fmla="*/ 689708 h 689708"/>
              <a:gd name="csX34" fmla="*/ 5558148 w 11825846"/>
              <a:gd name="csY34" fmla="*/ 689708 h 689708"/>
              <a:gd name="csX35" fmla="*/ 4848597 w 11825846"/>
              <a:gd name="csY35" fmla="*/ 689708 h 689708"/>
              <a:gd name="csX36" fmla="*/ 4139046 w 11825846"/>
              <a:gd name="csY36" fmla="*/ 689708 h 689708"/>
              <a:gd name="csX37" fmla="*/ 3311237 w 11825846"/>
              <a:gd name="csY37" fmla="*/ 689708 h 689708"/>
              <a:gd name="csX38" fmla="*/ 2838203 w 11825846"/>
              <a:gd name="csY38" fmla="*/ 689708 h 689708"/>
              <a:gd name="csX39" fmla="*/ 2483428 w 11825846"/>
              <a:gd name="csY39" fmla="*/ 689708 h 689708"/>
              <a:gd name="csX40" fmla="*/ 1892135 w 11825846"/>
              <a:gd name="csY40" fmla="*/ 689708 h 689708"/>
              <a:gd name="csX41" fmla="*/ 1064326 w 11825846"/>
              <a:gd name="csY41" fmla="*/ 689708 h 689708"/>
              <a:gd name="csX42" fmla="*/ 0 w 11825846"/>
              <a:gd name="csY42" fmla="*/ 689708 h 689708"/>
              <a:gd name="csX43" fmla="*/ 0 w 11825846"/>
              <a:gd name="csY43" fmla="*/ 351751 h 689708"/>
              <a:gd name="csX44" fmla="*/ 0 w 11825846"/>
              <a:gd name="csY44" fmla="*/ 0 h 68970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</a:cxnLst>
            <a:rect l="l" t="t" r="r" b="b"/>
            <a:pathLst>
              <a:path w="11825846" h="689708" fill="none" extrusionOk="0">
                <a:moveTo>
                  <a:pt x="0" y="0"/>
                </a:moveTo>
                <a:cubicBezTo>
                  <a:pt x="200495" y="-42868"/>
                  <a:pt x="514406" y="69875"/>
                  <a:pt x="709551" y="0"/>
                </a:cubicBezTo>
                <a:cubicBezTo>
                  <a:pt x="904696" y="-69875"/>
                  <a:pt x="1095903" y="49130"/>
                  <a:pt x="1300843" y="0"/>
                </a:cubicBezTo>
                <a:cubicBezTo>
                  <a:pt x="1505783" y="-49130"/>
                  <a:pt x="1578382" y="33563"/>
                  <a:pt x="1655618" y="0"/>
                </a:cubicBezTo>
                <a:cubicBezTo>
                  <a:pt x="1732855" y="-33563"/>
                  <a:pt x="1912509" y="55181"/>
                  <a:pt x="2128652" y="0"/>
                </a:cubicBezTo>
                <a:cubicBezTo>
                  <a:pt x="2344795" y="-55181"/>
                  <a:pt x="2467108" y="36029"/>
                  <a:pt x="2601686" y="0"/>
                </a:cubicBezTo>
                <a:cubicBezTo>
                  <a:pt x="2736264" y="-36029"/>
                  <a:pt x="2774476" y="25459"/>
                  <a:pt x="2838203" y="0"/>
                </a:cubicBezTo>
                <a:cubicBezTo>
                  <a:pt x="2901930" y="-25459"/>
                  <a:pt x="3375047" y="6336"/>
                  <a:pt x="3666012" y="0"/>
                </a:cubicBezTo>
                <a:cubicBezTo>
                  <a:pt x="3956977" y="-6336"/>
                  <a:pt x="3940567" y="26898"/>
                  <a:pt x="4020788" y="0"/>
                </a:cubicBezTo>
                <a:cubicBezTo>
                  <a:pt x="4101009" y="-26898"/>
                  <a:pt x="4509607" y="66994"/>
                  <a:pt x="4848597" y="0"/>
                </a:cubicBezTo>
                <a:cubicBezTo>
                  <a:pt x="5187587" y="-66994"/>
                  <a:pt x="5175608" y="14039"/>
                  <a:pt x="5439889" y="0"/>
                </a:cubicBezTo>
                <a:cubicBezTo>
                  <a:pt x="5704170" y="-14039"/>
                  <a:pt x="5797513" y="51278"/>
                  <a:pt x="6031181" y="0"/>
                </a:cubicBezTo>
                <a:cubicBezTo>
                  <a:pt x="6264849" y="-51278"/>
                  <a:pt x="6353888" y="50354"/>
                  <a:pt x="6504215" y="0"/>
                </a:cubicBezTo>
                <a:cubicBezTo>
                  <a:pt x="6654542" y="-50354"/>
                  <a:pt x="7070256" y="9799"/>
                  <a:pt x="7213766" y="0"/>
                </a:cubicBezTo>
                <a:cubicBezTo>
                  <a:pt x="7357276" y="-9799"/>
                  <a:pt x="7353607" y="10398"/>
                  <a:pt x="7450283" y="0"/>
                </a:cubicBezTo>
                <a:cubicBezTo>
                  <a:pt x="7546959" y="-10398"/>
                  <a:pt x="7865070" y="27393"/>
                  <a:pt x="8159834" y="0"/>
                </a:cubicBezTo>
                <a:cubicBezTo>
                  <a:pt x="8454598" y="-27393"/>
                  <a:pt x="8476103" y="24021"/>
                  <a:pt x="8751126" y="0"/>
                </a:cubicBezTo>
                <a:cubicBezTo>
                  <a:pt x="9026149" y="-24021"/>
                  <a:pt x="9214916" y="17871"/>
                  <a:pt x="9460677" y="0"/>
                </a:cubicBezTo>
                <a:cubicBezTo>
                  <a:pt x="9706438" y="-17871"/>
                  <a:pt x="9904455" y="30705"/>
                  <a:pt x="10051969" y="0"/>
                </a:cubicBezTo>
                <a:cubicBezTo>
                  <a:pt x="10199483" y="-30705"/>
                  <a:pt x="10230687" y="17944"/>
                  <a:pt x="10288486" y="0"/>
                </a:cubicBezTo>
                <a:cubicBezTo>
                  <a:pt x="10346285" y="-17944"/>
                  <a:pt x="10757540" y="73340"/>
                  <a:pt x="11116295" y="0"/>
                </a:cubicBezTo>
                <a:cubicBezTo>
                  <a:pt x="11475050" y="-73340"/>
                  <a:pt x="11667497" y="79638"/>
                  <a:pt x="11825846" y="0"/>
                </a:cubicBezTo>
                <a:cubicBezTo>
                  <a:pt x="11853818" y="117290"/>
                  <a:pt x="11809249" y="213364"/>
                  <a:pt x="11825846" y="344854"/>
                </a:cubicBezTo>
                <a:cubicBezTo>
                  <a:pt x="11842443" y="476344"/>
                  <a:pt x="11797099" y="576519"/>
                  <a:pt x="11825846" y="689708"/>
                </a:cubicBezTo>
                <a:cubicBezTo>
                  <a:pt x="11672839" y="725715"/>
                  <a:pt x="11629136" y="658875"/>
                  <a:pt x="11471071" y="689708"/>
                </a:cubicBezTo>
                <a:cubicBezTo>
                  <a:pt x="11313007" y="720541"/>
                  <a:pt x="11018388" y="629692"/>
                  <a:pt x="10761520" y="689708"/>
                </a:cubicBezTo>
                <a:cubicBezTo>
                  <a:pt x="10504652" y="749724"/>
                  <a:pt x="10445004" y="645349"/>
                  <a:pt x="10288486" y="689708"/>
                </a:cubicBezTo>
                <a:cubicBezTo>
                  <a:pt x="10131968" y="734067"/>
                  <a:pt x="9915328" y="641970"/>
                  <a:pt x="9578935" y="689708"/>
                </a:cubicBezTo>
                <a:cubicBezTo>
                  <a:pt x="9242542" y="737446"/>
                  <a:pt x="8964342" y="686174"/>
                  <a:pt x="8751126" y="689708"/>
                </a:cubicBezTo>
                <a:cubicBezTo>
                  <a:pt x="8537910" y="693242"/>
                  <a:pt x="8374167" y="672258"/>
                  <a:pt x="8278092" y="689708"/>
                </a:cubicBezTo>
                <a:cubicBezTo>
                  <a:pt x="8182017" y="707158"/>
                  <a:pt x="7759575" y="606195"/>
                  <a:pt x="7450283" y="689708"/>
                </a:cubicBezTo>
                <a:cubicBezTo>
                  <a:pt x="7140991" y="773221"/>
                  <a:pt x="7173267" y="685225"/>
                  <a:pt x="7095508" y="689708"/>
                </a:cubicBezTo>
                <a:cubicBezTo>
                  <a:pt x="7017749" y="694191"/>
                  <a:pt x="6929855" y="688076"/>
                  <a:pt x="6858991" y="689708"/>
                </a:cubicBezTo>
                <a:cubicBezTo>
                  <a:pt x="6788127" y="691340"/>
                  <a:pt x="6417084" y="638825"/>
                  <a:pt x="6149440" y="689708"/>
                </a:cubicBezTo>
                <a:cubicBezTo>
                  <a:pt x="5881796" y="740591"/>
                  <a:pt x="5715624" y="620667"/>
                  <a:pt x="5558148" y="689708"/>
                </a:cubicBezTo>
                <a:cubicBezTo>
                  <a:pt x="5400672" y="758749"/>
                  <a:pt x="5195430" y="661079"/>
                  <a:pt x="4848597" y="689708"/>
                </a:cubicBezTo>
                <a:cubicBezTo>
                  <a:pt x="4501764" y="718337"/>
                  <a:pt x="4304856" y="652172"/>
                  <a:pt x="4139046" y="689708"/>
                </a:cubicBezTo>
                <a:cubicBezTo>
                  <a:pt x="3973236" y="727244"/>
                  <a:pt x="3603562" y="639791"/>
                  <a:pt x="3311237" y="689708"/>
                </a:cubicBezTo>
                <a:cubicBezTo>
                  <a:pt x="3018912" y="739625"/>
                  <a:pt x="3017427" y="639840"/>
                  <a:pt x="2838203" y="689708"/>
                </a:cubicBezTo>
                <a:cubicBezTo>
                  <a:pt x="2658979" y="739576"/>
                  <a:pt x="2574717" y="654218"/>
                  <a:pt x="2483428" y="689708"/>
                </a:cubicBezTo>
                <a:cubicBezTo>
                  <a:pt x="2392139" y="725198"/>
                  <a:pt x="2076927" y="685998"/>
                  <a:pt x="1892135" y="689708"/>
                </a:cubicBezTo>
                <a:cubicBezTo>
                  <a:pt x="1707343" y="693418"/>
                  <a:pt x="1335299" y="651356"/>
                  <a:pt x="1064326" y="689708"/>
                </a:cubicBezTo>
                <a:cubicBezTo>
                  <a:pt x="793353" y="728060"/>
                  <a:pt x="233588" y="633039"/>
                  <a:pt x="0" y="689708"/>
                </a:cubicBezTo>
                <a:cubicBezTo>
                  <a:pt x="-16625" y="577499"/>
                  <a:pt x="14319" y="479568"/>
                  <a:pt x="0" y="351751"/>
                </a:cubicBezTo>
                <a:cubicBezTo>
                  <a:pt x="-14319" y="223934"/>
                  <a:pt x="31164" y="139314"/>
                  <a:pt x="0" y="0"/>
                </a:cubicBezTo>
                <a:close/>
              </a:path>
              <a:path w="11825846" h="689708" stroke="0" extrusionOk="0">
                <a:moveTo>
                  <a:pt x="0" y="0"/>
                </a:moveTo>
                <a:cubicBezTo>
                  <a:pt x="77164" y="-16497"/>
                  <a:pt x="183560" y="3298"/>
                  <a:pt x="236517" y="0"/>
                </a:cubicBezTo>
                <a:cubicBezTo>
                  <a:pt x="289474" y="-3298"/>
                  <a:pt x="617465" y="74380"/>
                  <a:pt x="946068" y="0"/>
                </a:cubicBezTo>
                <a:cubicBezTo>
                  <a:pt x="1274671" y="-74380"/>
                  <a:pt x="1389620" y="27215"/>
                  <a:pt x="1537360" y="0"/>
                </a:cubicBezTo>
                <a:cubicBezTo>
                  <a:pt x="1685100" y="-27215"/>
                  <a:pt x="1715785" y="15851"/>
                  <a:pt x="1773877" y="0"/>
                </a:cubicBezTo>
                <a:cubicBezTo>
                  <a:pt x="1831969" y="-15851"/>
                  <a:pt x="2027881" y="4675"/>
                  <a:pt x="2128652" y="0"/>
                </a:cubicBezTo>
                <a:cubicBezTo>
                  <a:pt x="2229424" y="-4675"/>
                  <a:pt x="2597428" y="85705"/>
                  <a:pt x="2956462" y="0"/>
                </a:cubicBezTo>
                <a:cubicBezTo>
                  <a:pt x="3315496" y="-85705"/>
                  <a:pt x="3214440" y="2333"/>
                  <a:pt x="3429495" y="0"/>
                </a:cubicBezTo>
                <a:cubicBezTo>
                  <a:pt x="3644550" y="-2333"/>
                  <a:pt x="3951104" y="84153"/>
                  <a:pt x="4139046" y="0"/>
                </a:cubicBezTo>
                <a:cubicBezTo>
                  <a:pt x="4326988" y="-84153"/>
                  <a:pt x="4498083" y="55612"/>
                  <a:pt x="4612080" y="0"/>
                </a:cubicBezTo>
                <a:cubicBezTo>
                  <a:pt x="4726077" y="-55612"/>
                  <a:pt x="4774251" y="1424"/>
                  <a:pt x="4848597" y="0"/>
                </a:cubicBezTo>
                <a:cubicBezTo>
                  <a:pt x="4922943" y="-1424"/>
                  <a:pt x="5062746" y="1598"/>
                  <a:pt x="5203372" y="0"/>
                </a:cubicBezTo>
                <a:cubicBezTo>
                  <a:pt x="5343999" y="-1598"/>
                  <a:pt x="5357795" y="17094"/>
                  <a:pt x="5439889" y="0"/>
                </a:cubicBezTo>
                <a:cubicBezTo>
                  <a:pt x="5521983" y="-17094"/>
                  <a:pt x="5693312" y="24139"/>
                  <a:pt x="5794665" y="0"/>
                </a:cubicBezTo>
                <a:cubicBezTo>
                  <a:pt x="5896018" y="-24139"/>
                  <a:pt x="6210350" y="18924"/>
                  <a:pt x="6622474" y="0"/>
                </a:cubicBezTo>
                <a:cubicBezTo>
                  <a:pt x="7034598" y="-18924"/>
                  <a:pt x="6913017" y="5955"/>
                  <a:pt x="7095508" y="0"/>
                </a:cubicBezTo>
                <a:cubicBezTo>
                  <a:pt x="7277999" y="-5955"/>
                  <a:pt x="7355085" y="4405"/>
                  <a:pt x="7568541" y="0"/>
                </a:cubicBezTo>
                <a:cubicBezTo>
                  <a:pt x="7781997" y="-4405"/>
                  <a:pt x="8008822" y="59895"/>
                  <a:pt x="8159834" y="0"/>
                </a:cubicBezTo>
                <a:cubicBezTo>
                  <a:pt x="8310846" y="-59895"/>
                  <a:pt x="8458740" y="19789"/>
                  <a:pt x="8751126" y="0"/>
                </a:cubicBezTo>
                <a:cubicBezTo>
                  <a:pt x="9043512" y="-19789"/>
                  <a:pt x="9043810" y="37044"/>
                  <a:pt x="9224160" y="0"/>
                </a:cubicBezTo>
                <a:cubicBezTo>
                  <a:pt x="9404510" y="-37044"/>
                  <a:pt x="9356029" y="11518"/>
                  <a:pt x="9460677" y="0"/>
                </a:cubicBezTo>
                <a:cubicBezTo>
                  <a:pt x="9565325" y="-11518"/>
                  <a:pt x="9956086" y="21594"/>
                  <a:pt x="10288486" y="0"/>
                </a:cubicBezTo>
                <a:cubicBezTo>
                  <a:pt x="10620886" y="-21594"/>
                  <a:pt x="10642693" y="1702"/>
                  <a:pt x="10879778" y="0"/>
                </a:cubicBezTo>
                <a:cubicBezTo>
                  <a:pt x="11116863" y="-1702"/>
                  <a:pt x="11138463" y="30545"/>
                  <a:pt x="11234554" y="0"/>
                </a:cubicBezTo>
                <a:cubicBezTo>
                  <a:pt x="11330645" y="-30545"/>
                  <a:pt x="11622002" y="20556"/>
                  <a:pt x="11825846" y="0"/>
                </a:cubicBezTo>
                <a:cubicBezTo>
                  <a:pt x="11827588" y="68339"/>
                  <a:pt x="11805512" y="258862"/>
                  <a:pt x="11825846" y="337957"/>
                </a:cubicBezTo>
                <a:cubicBezTo>
                  <a:pt x="11846180" y="417052"/>
                  <a:pt x="11813072" y="520079"/>
                  <a:pt x="11825846" y="689708"/>
                </a:cubicBezTo>
                <a:cubicBezTo>
                  <a:pt x="11506370" y="702812"/>
                  <a:pt x="11384999" y="617320"/>
                  <a:pt x="11116295" y="689708"/>
                </a:cubicBezTo>
                <a:cubicBezTo>
                  <a:pt x="10847591" y="762096"/>
                  <a:pt x="10994427" y="665509"/>
                  <a:pt x="10879778" y="689708"/>
                </a:cubicBezTo>
                <a:cubicBezTo>
                  <a:pt x="10765129" y="713907"/>
                  <a:pt x="10448999" y="643097"/>
                  <a:pt x="10051969" y="689708"/>
                </a:cubicBezTo>
                <a:cubicBezTo>
                  <a:pt x="9654939" y="736319"/>
                  <a:pt x="9494551" y="604799"/>
                  <a:pt x="9224160" y="689708"/>
                </a:cubicBezTo>
                <a:cubicBezTo>
                  <a:pt x="8953769" y="774617"/>
                  <a:pt x="8983030" y="687028"/>
                  <a:pt x="8869385" y="689708"/>
                </a:cubicBezTo>
                <a:cubicBezTo>
                  <a:pt x="8755741" y="692388"/>
                  <a:pt x="8516184" y="650003"/>
                  <a:pt x="8396351" y="689708"/>
                </a:cubicBezTo>
                <a:cubicBezTo>
                  <a:pt x="8276518" y="729413"/>
                  <a:pt x="7884357" y="683518"/>
                  <a:pt x="7686800" y="689708"/>
                </a:cubicBezTo>
                <a:cubicBezTo>
                  <a:pt x="7489243" y="695898"/>
                  <a:pt x="7358176" y="673080"/>
                  <a:pt x="7213766" y="689708"/>
                </a:cubicBezTo>
                <a:cubicBezTo>
                  <a:pt x="7069356" y="706336"/>
                  <a:pt x="7082488" y="689699"/>
                  <a:pt x="6977249" y="689708"/>
                </a:cubicBezTo>
                <a:cubicBezTo>
                  <a:pt x="6872010" y="689717"/>
                  <a:pt x="6766746" y="688919"/>
                  <a:pt x="6622474" y="689708"/>
                </a:cubicBezTo>
                <a:cubicBezTo>
                  <a:pt x="6478203" y="690497"/>
                  <a:pt x="6082931" y="644574"/>
                  <a:pt x="5912923" y="689708"/>
                </a:cubicBezTo>
                <a:cubicBezTo>
                  <a:pt x="5742915" y="734842"/>
                  <a:pt x="5603251" y="683617"/>
                  <a:pt x="5439889" y="689708"/>
                </a:cubicBezTo>
                <a:cubicBezTo>
                  <a:pt x="5276527" y="695799"/>
                  <a:pt x="5278959" y="679121"/>
                  <a:pt x="5203372" y="689708"/>
                </a:cubicBezTo>
                <a:cubicBezTo>
                  <a:pt x="5127785" y="700295"/>
                  <a:pt x="4921507" y="676373"/>
                  <a:pt x="4730338" y="689708"/>
                </a:cubicBezTo>
                <a:cubicBezTo>
                  <a:pt x="4539169" y="703043"/>
                  <a:pt x="4262951" y="664661"/>
                  <a:pt x="4139046" y="689708"/>
                </a:cubicBezTo>
                <a:cubicBezTo>
                  <a:pt x="4015141" y="714755"/>
                  <a:pt x="3710596" y="670785"/>
                  <a:pt x="3547754" y="689708"/>
                </a:cubicBezTo>
                <a:cubicBezTo>
                  <a:pt x="3384912" y="708631"/>
                  <a:pt x="3217734" y="667684"/>
                  <a:pt x="3074720" y="689708"/>
                </a:cubicBezTo>
                <a:cubicBezTo>
                  <a:pt x="2931706" y="711732"/>
                  <a:pt x="2800116" y="689319"/>
                  <a:pt x="2601686" y="689708"/>
                </a:cubicBezTo>
                <a:cubicBezTo>
                  <a:pt x="2403256" y="690097"/>
                  <a:pt x="2467403" y="687826"/>
                  <a:pt x="2365169" y="689708"/>
                </a:cubicBezTo>
                <a:cubicBezTo>
                  <a:pt x="2262935" y="691590"/>
                  <a:pt x="1725206" y="620354"/>
                  <a:pt x="1537360" y="689708"/>
                </a:cubicBezTo>
                <a:cubicBezTo>
                  <a:pt x="1349514" y="759062"/>
                  <a:pt x="1280846" y="665813"/>
                  <a:pt x="1064326" y="689708"/>
                </a:cubicBezTo>
                <a:cubicBezTo>
                  <a:pt x="847806" y="713603"/>
                  <a:pt x="261187" y="669809"/>
                  <a:pt x="0" y="689708"/>
                </a:cubicBezTo>
                <a:cubicBezTo>
                  <a:pt x="-28573" y="610741"/>
                  <a:pt x="1806" y="523436"/>
                  <a:pt x="0" y="365545"/>
                </a:cubicBezTo>
                <a:cubicBezTo>
                  <a:pt x="-1806" y="207654"/>
                  <a:pt x="2224" y="122017"/>
                  <a:pt x="0" y="0"/>
                </a:cubicBezTo>
                <a:close/>
              </a:path>
            </a:pathLst>
          </a:custGeom>
          <a:solidFill>
            <a:schemeClr val="accent1">
              <a:lumMod val="10000"/>
              <a:lumOff val="90000"/>
            </a:schemeClr>
          </a:solidFill>
          <a:ln w="12700"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741750698">
                  <ask:type>
                    <ask:lineSketchScribble/>
                  </ask:type>
                </ask:lineSketchStyleProps>
              </a:ext>
            </a:extLst>
          </a:ln>
        </p:spPr>
        <p:txBody>
          <a:bodyPr/>
          <a:lstStyle>
            <a:lvl1pPr>
              <a:defRPr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DA2AB-11BE-1B22-FF80-605EED1A1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077" y="960121"/>
            <a:ext cx="11856523" cy="5733642"/>
          </a:xfrm>
        </p:spPr>
        <p:txBody>
          <a:bodyPr/>
          <a:lstStyle>
            <a:lvl1pPr algn="just">
              <a:defRPr>
                <a:solidFill>
                  <a:schemeClr val="accent1">
                    <a:lumMod val="90000"/>
                    <a:lumOff val="10000"/>
                  </a:schemeClr>
                </a:solidFill>
                <a:latin typeface="+mj-lt"/>
              </a:defRPr>
            </a:lvl1pPr>
            <a:lvl2pPr algn="just">
              <a:defRPr>
                <a:solidFill>
                  <a:schemeClr val="accent1">
                    <a:lumMod val="90000"/>
                    <a:lumOff val="10000"/>
                  </a:schemeClr>
                </a:solidFill>
                <a:latin typeface="+mj-lt"/>
              </a:defRPr>
            </a:lvl2pPr>
            <a:lvl3pPr algn="just">
              <a:defRPr>
                <a:solidFill>
                  <a:schemeClr val="accent1">
                    <a:lumMod val="90000"/>
                    <a:lumOff val="10000"/>
                  </a:schemeClr>
                </a:solidFill>
                <a:latin typeface="+mj-lt"/>
              </a:defRPr>
            </a:lvl3pPr>
            <a:lvl4pPr algn="just">
              <a:defRPr>
                <a:solidFill>
                  <a:schemeClr val="accent1">
                    <a:lumMod val="90000"/>
                    <a:lumOff val="10000"/>
                  </a:schemeClr>
                </a:solidFill>
                <a:latin typeface="+mj-lt"/>
              </a:defRPr>
            </a:lvl4pPr>
            <a:lvl5pPr algn="just">
              <a:defRPr>
                <a:solidFill>
                  <a:schemeClr val="accent1">
                    <a:lumMod val="90000"/>
                    <a:lumOff val="1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817B780-5025-987F-3DC3-184DB53C7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19823" y="6445378"/>
            <a:ext cx="168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7472CE09-311C-4CDB-87AD-5FE14EBCB3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952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9390B-285F-2C66-D3FE-5B823F0AE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568575"/>
            <a:ext cx="10515600" cy="1727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7D06B-72EC-43BE-409D-39B6E53EBF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362451"/>
            <a:ext cx="10515600" cy="17272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F5279-CD73-19B5-AEA6-B78C3CC59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E98361-67DD-1707-8440-2ECD85F01A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554" y="523912"/>
            <a:ext cx="1804892" cy="180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883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674FB-C9E5-C168-20A6-B3138D436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2E0BE-046F-1656-A145-BBACA25D71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CC35C7-5AD0-4BB9-3A77-57B8F6E980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E76BB-C4E6-01DD-0010-DFAB60E04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6155BA-6C21-6D44-D931-86BD255FEB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75" y="-25532"/>
            <a:ext cx="1047475" cy="104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793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C54BE-9621-56F0-9219-A17957FDF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43CC7-D7C2-023B-1C8F-090430ACA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24881-EEE8-DDD3-EDE0-54CB2733B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64512-393A-A3D4-FBDE-1188EEFE48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53AABB-DAFA-7136-A2A0-006C345DB1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A6C1CE-5C88-9011-ACE6-158D2F0C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6C0D66-B5E9-C6AD-EA77-082BD6D5DB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75" y="-25532"/>
            <a:ext cx="1047475" cy="104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663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BE0DF-359C-3772-3B71-EFDA2F53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3212C9-60ED-12F0-F460-F845501CD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5B4BAC-BCEB-BBCA-0A5F-25EFD4F3A5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75" y="-25532"/>
            <a:ext cx="1047475" cy="104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9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2C46D-2B95-949D-3D28-C145FC36D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54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04F23-B588-F794-09EC-A2398E2BB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556CA-F0FE-7F30-B301-68E86B42D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5B6BF-FC9D-7271-45F2-8A2CDC471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451AB9-EA21-649F-D191-F1AC7A876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99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9EF64-BD0E-7FFD-41EF-96D6A2913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D307B4-313F-A6E9-69DA-57E1B9E03E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4F3271-8CA8-9B7C-8ED5-D3E0D8F23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F880D-EF92-559D-6033-0C6E972C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769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26000" r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527C1B2-D306-5234-FCB6-417DA2E74BB8}"/>
              </a:ext>
            </a:extLst>
          </p:cNvPr>
          <p:cNvSpPr/>
          <p:nvPr userDrawn="1"/>
        </p:nvSpPr>
        <p:spPr>
          <a:xfrm>
            <a:off x="0" y="6366"/>
            <a:ext cx="12188949" cy="6883533"/>
          </a:xfrm>
          <a:prstGeom prst="rect">
            <a:avLst/>
          </a:prstGeom>
          <a:gradFill flip="none" rotWithShape="1">
            <a:gsLst>
              <a:gs pos="0">
                <a:srgbClr val="CDDFE5">
                  <a:alpha val="91000"/>
                </a:srgbClr>
              </a:gs>
              <a:gs pos="30000">
                <a:srgbClr val="FBF9D9">
                  <a:alpha val="90000"/>
                </a:srgbClr>
              </a:gs>
              <a:gs pos="100000">
                <a:srgbClr val="F0EFD9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389EA-4E88-4DB2-DE6D-8FD6A4839D49}"/>
              </a:ext>
            </a:extLst>
          </p:cNvPr>
          <p:cNvSpPr/>
          <p:nvPr userDrawn="1"/>
        </p:nvSpPr>
        <p:spPr>
          <a:xfrm>
            <a:off x="10633" y="-12512"/>
            <a:ext cx="12192000" cy="905228"/>
          </a:xfrm>
          <a:prstGeom prst="rect">
            <a:avLst/>
          </a:prstGeom>
          <a:gradFill>
            <a:gsLst>
              <a:gs pos="0">
                <a:srgbClr val="EBEBD1"/>
              </a:gs>
              <a:gs pos="30000">
                <a:srgbClr val="FBF9D9"/>
              </a:gs>
              <a:gs pos="100000">
                <a:srgbClr val="F0EFD9"/>
              </a:gs>
            </a:gsLst>
            <a:lin ang="10800000" scaled="1"/>
          </a:gra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68E77-43C7-C229-9E42-88482BF4F6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7472CE09-311C-4CDB-87AD-5FE14EBCB3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C85BD5-EE8B-11F4-28D8-9421929526E2}"/>
              </a:ext>
            </a:extLst>
          </p:cNvPr>
          <p:cNvSpPr/>
          <p:nvPr userDrawn="1"/>
        </p:nvSpPr>
        <p:spPr>
          <a:xfrm>
            <a:off x="11461072" y="6459624"/>
            <a:ext cx="621437" cy="365125"/>
          </a:xfrm>
          <a:prstGeom prst="rect">
            <a:avLst/>
          </a:prstGeom>
          <a:solidFill>
            <a:srgbClr val="E3E1B7"/>
          </a:solidFill>
        </p:spPr>
        <p:txBody>
          <a:bodyPr/>
          <a:lstStyle/>
          <a:p>
            <a:pPr lvl="0"/>
            <a:endParaRPr lang="en-US" sz="1600" b="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090BF7-2D25-BFDB-733C-742A7A37279C}"/>
              </a:ext>
            </a:extLst>
          </p:cNvPr>
          <p:cNvSpPr/>
          <p:nvPr userDrawn="1"/>
        </p:nvSpPr>
        <p:spPr>
          <a:xfrm>
            <a:off x="0" y="6366"/>
            <a:ext cx="264741" cy="6870684"/>
          </a:xfrm>
          <a:prstGeom prst="rect">
            <a:avLst/>
          </a:prstGeom>
          <a:gradFill>
            <a:gsLst>
              <a:gs pos="0">
                <a:srgbClr val="F0EFD9"/>
              </a:gs>
              <a:gs pos="66000">
                <a:srgbClr val="FBF9D9"/>
              </a:gs>
              <a:gs pos="100000">
                <a:srgbClr val="EBEBD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8CC72BD-F9D4-1C23-2FA6-E96748298632}"/>
              </a:ext>
            </a:extLst>
          </p:cNvPr>
          <p:cNvSpPr txBox="1">
            <a:spLocks/>
          </p:cNvSpPr>
          <p:nvPr userDrawn="1"/>
        </p:nvSpPr>
        <p:spPr>
          <a:xfrm>
            <a:off x="0" y="6464095"/>
            <a:ext cx="2183907" cy="365125"/>
          </a:xfrm>
          <a:prstGeom prst="rect">
            <a:avLst/>
          </a:prstGeom>
          <a:solidFill>
            <a:srgbClr val="E3E1B7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Artificial Intelligence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0F9B76-8E9D-77D0-5516-D841DE795BB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90" b="8870"/>
          <a:stretch>
            <a:fillRect/>
          </a:stretch>
        </p:blipFill>
        <p:spPr>
          <a:xfrm>
            <a:off x="0" y="0"/>
            <a:ext cx="12202634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CCBC0-7F92-F92F-3AA1-0BDB8B9161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4592" y="994521"/>
            <a:ext cx="11844331" cy="5690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</a:t>
            </a:r>
            <a:r>
              <a:rPr lang="en-US" dirty="0" err="1"/>
              <a:t>fksdfkljaslkfjlkasjflkajslfkjalskf</a:t>
            </a:r>
            <a:r>
              <a:rPr lang="en-US" dirty="0"/>
              <a:t> </a:t>
            </a:r>
            <a:r>
              <a:rPr lang="en-US" dirty="0" err="1"/>
              <a:t>jas</a:t>
            </a:r>
            <a:r>
              <a:rPr lang="en-US" dirty="0"/>
              <a:t> </a:t>
            </a:r>
            <a:r>
              <a:rPr lang="en-US" dirty="0" err="1"/>
              <a:t>fkljasl</a:t>
            </a:r>
            <a:r>
              <a:rPr lang="en-US" dirty="0"/>
              <a:t> </a:t>
            </a:r>
            <a:r>
              <a:rPr lang="en-US" dirty="0" err="1"/>
              <a:t>fjlas</a:t>
            </a:r>
            <a:r>
              <a:rPr lang="en-US" dirty="0"/>
              <a:t> </a:t>
            </a:r>
            <a:r>
              <a:rPr lang="en-US" dirty="0" err="1"/>
              <a:t>flkajsfjjaslfjalskfjlasjflsajlfjaslfjl</a:t>
            </a:r>
            <a:endParaRPr lang="en-US" dirty="0"/>
          </a:p>
          <a:p>
            <a:pPr lvl="0"/>
            <a:r>
              <a:rPr lang="en-US" dirty="0"/>
              <a:t>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01503D-3365-9FDA-1D27-9F09309E3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592" y="47830"/>
            <a:ext cx="11844331" cy="873330"/>
          </a:xfrm>
          <a:custGeom>
            <a:avLst/>
            <a:gdLst>
              <a:gd name="csX0" fmla="*/ 0 w 11844331"/>
              <a:gd name="csY0" fmla="*/ 0 h 873330"/>
              <a:gd name="csX1" fmla="*/ 592217 w 11844331"/>
              <a:gd name="csY1" fmla="*/ 0 h 873330"/>
              <a:gd name="csX2" fmla="*/ 1184433 w 11844331"/>
              <a:gd name="csY2" fmla="*/ 0 h 873330"/>
              <a:gd name="csX3" fmla="*/ 2013536 w 11844331"/>
              <a:gd name="csY3" fmla="*/ 0 h 873330"/>
              <a:gd name="csX4" fmla="*/ 2724196 w 11844331"/>
              <a:gd name="csY4" fmla="*/ 0 h 873330"/>
              <a:gd name="csX5" fmla="*/ 3434856 w 11844331"/>
              <a:gd name="csY5" fmla="*/ 0 h 873330"/>
              <a:gd name="csX6" fmla="*/ 3790186 w 11844331"/>
              <a:gd name="csY6" fmla="*/ 0 h 873330"/>
              <a:gd name="csX7" fmla="*/ 4145516 w 11844331"/>
              <a:gd name="csY7" fmla="*/ 0 h 873330"/>
              <a:gd name="csX8" fmla="*/ 4856176 w 11844331"/>
              <a:gd name="csY8" fmla="*/ 0 h 873330"/>
              <a:gd name="csX9" fmla="*/ 5329949 w 11844331"/>
              <a:gd name="csY9" fmla="*/ 0 h 873330"/>
              <a:gd name="csX10" fmla="*/ 5685279 w 11844331"/>
              <a:gd name="csY10" fmla="*/ 0 h 873330"/>
              <a:gd name="csX11" fmla="*/ 6159052 w 11844331"/>
              <a:gd name="csY11" fmla="*/ 0 h 873330"/>
              <a:gd name="csX12" fmla="*/ 6632825 w 11844331"/>
              <a:gd name="csY12" fmla="*/ 0 h 873330"/>
              <a:gd name="csX13" fmla="*/ 7343485 w 11844331"/>
              <a:gd name="csY13" fmla="*/ 0 h 873330"/>
              <a:gd name="csX14" fmla="*/ 7580372 w 11844331"/>
              <a:gd name="csY14" fmla="*/ 0 h 873330"/>
              <a:gd name="csX15" fmla="*/ 8172588 w 11844331"/>
              <a:gd name="csY15" fmla="*/ 0 h 873330"/>
              <a:gd name="csX16" fmla="*/ 8883248 w 11844331"/>
              <a:gd name="csY16" fmla="*/ 0 h 873330"/>
              <a:gd name="csX17" fmla="*/ 9120135 w 11844331"/>
              <a:gd name="csY17" fmla="*/ 0 h 873330"/>
              <a:gd name="csX18" fmla="*/ 9593908 w 11844331"/>
              <a:gd name="csY18" fmla="*/ 0 h 873330"/>
              <a:gd name="csX19" fmla="*/ 10304568 w 11844331"/>
              <a:gd name="csY19" fmla="*/ 0 h 873330"/>
              <a:gd name="csX20" fmla="*/ 11015228 w 11844331"/>
              <a:gd name="csY20" fmla="*/ 0 h 873330"/>
              <a:gd name="csX21" fmla="*/ 11844331 w 11844331"/>
              <a:gd name="csY21" fmla="*/ 0 h 873330"/>
              <a:gd name="csX22" fmla="*/ 11844331 w 11844331"/>
              <a:gd name="csY22" fmla="*/ 427932 h 873330"/>
              <a:gd name="csX23" fmla="*/ 11844331 w 11844331"/>
              <a:gd name="csY23" fmla="*/ 873330 h 873330"/>
              <a:gd name="csX24" fmla="*/ 11607444 w 11844331"/>
              <a:gd name="csY24" fmla="*/ 873330 h 873330"/>
              <a:gd name="csX25" fmla="*/ 11015228 w 11844331"/>
              <a:gd name="csY25" fmla="*/ 873330 h 873330"/>
              <a:gd name="csX26" fmla="*/ 10304568 w 11844331"/>
              <a:gd name="csY26" fmla="*/ 873330 h 873330"/>
              <a:gd name="csX27" fmla="*/ 9475465 w 11844331"/>
              <a:gd name="csY27" fmla="*/ 873330 h 873330"/>
              <a:gd name="csX28" fmla="*/ 8883248 w 11844331"/>
              <a:gd name="csY28" fmla="*/ 873330 h 873330"/>
              <a:gd name="csX29" fmla="*/ 8646362 w 11844331"/>
              <a:gd name="csY29" fmla="*/ 873330 h 873330"/>
              <a:gd name="csX30" fmla="*/ 8172588 w 11844331"/>
              <a:gd name="csY30" fmla="*/ 873330 h 873330"/>
              <a:gd name="csX31" fmla="*/ 7343485 w 11844331"/>
              <a:gd name="csY31" fmla="*/ 873330 h 873330"/>
              <a:gd name="csX32" fmla="*/ 6632825 w 11844331"/>
              <a:gd name="csY32" fmla="*/ 873330 h 873330"/>
              <a:gd name="csX33" fmla="*/ 6395939 w 11844331"/>
              <a:gd name="csY33" fmla="*/ 873330 h 873330"/>
              <a:gd name="csX34" fmla="*/ 5922166 w 11844331"/>
              <a:gd name="csY34" fmla="*/ 873330 h 873330"/>
              <a:gd name="csX35" fmla="*/ 5448392 w 11844331"/>
              <a:gd name="csY35" fmla="*/ 873330 h 873330"/>
              <a:gd name="csX36" fmla="*/ 4856176 w 11844331"/>
              <a:gd name="csY36" fmla="*/ 873330 h 873330"/>
              <a:gd name="csX37" fmla="*/ 4263959 w 11844331"/>
              <a:gd name="csY37" fmla="*/ 873330 h 873330"/>
              <a:gd name="csX38" fmla="*/ 3434856 w 11844331"/>
              <a:gd name="csY38" fmla="*/ 873330 h 873330"/>
              <a:gd name="csX39" fmla="*/ 2842639 w 11844331"/>
              <a:gd name="csY39" fmla="*/ 873330 h 873330"/>
              <a:gd name="csX40" fmla="*/ 2605753 w 11844331"/>
              <a:gd name="csY40" fmla="*/ 873330 h 873330"/>
              <a:gd name="csX41" fmla="*/ 2131980 w 11844331"/>
              <a:gd name="csY41" fmla="*/ 873330 h 873330"/>
              <a:gd name="csX42" fmla="*/ 1776650 w 11844331"/>
              <a:gd name="csY42" fmla="*/ 873330 h 873330"/>
              <a:gd name="csX43" fmla="*/ 1539763 w 11844331"/>
              <a:gd name="csY43" fmla="*/ 873330 h 873330"/>
              <a:gd name="csX44" fmla="*/ 1302876 w 11844331"/>
              <a:gd name="csY44" fmla="*/ 873330 h 873330"/>
              <a:gd name="csX45" fmla="*/ 947546 w 11844331"/>
              <a:gd name="csY45" fmla="*/ 873330 h 873330"/>
              <a:gd name="csX46" fmla="*/ 0 w 11844331"/>
              <a:gd name="csY46" fmla="*/ 873330 h 873330"/>
              <a:gd name="csX47" fmla="*/ 0 w 11844331"/>
              <a:gd name="csY47" fmla="*/ 445398 h 873330"/>
              <a:gd name="csX48" fmla="*/ 0 w 11844331"/>
              <a:gd name="csY48" fmla="*/ 0 h 87333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</a:cxnLst>
            <a:rect l="l" t="t" r="r" b="b"/>
            <a:pathLst>
              <a:path w="11844331" h="873330" fill="none" extrusionOk="0">
                <a:moveTo>
                  <a:pt x="0" y="0"/>
                </a:moveTo>
                <a:cubicBezTo>
                  <a:pt x="270927" y="-19824"/>
                  <a:pt x="427695" y="59442"/>
                  <a:pt x="592217" y="0"/>
                </a:cubicBezTo>
                <a:cubicBezTo>
                  <a:pt x="756739" y="-59442"/>
                  <a:pt x="940537" y="37335"/>
                  <a:pt x="1184433" y="0"/>
                </a:cubicBezTo>
                <a:cubicBezTo>
                  <a:pt x="1428329" y="-37335"/>
                  <a:pt x="1731061" y="51534"/>
                  <a:pt x="2013536" y="0"/>
                </a:cubicBezTo>
                <a:cubicBezTo>
                  <a:pt x="2296011" y="-51534"/>
                  <a:pt x="2541533" y="77861"/>
                  <a:pt x="2724196" y="0"/>
                </a:cubicBezTo>
                <a:cubicBezTo>
                  <a:pt x="2906859" y="-77861"/>
                  <a:pt x="3152934" y="5579"/>
                  <a:pt x="3434856" y="0"/>
                </a:cubicBezTo>
                <a:cubicBezTo>
                  <a:pt x="3716778" y="-5579"/>
                  <a:pt x="3673575" y="33245"/>
                  <a:pt x="3790186" y="0"/>
                </a:cubicBezTo>
                <a:cubicBezTo>
                  <a:pt x="3906797" y="-33245"/>
                  <a:pt x="4013296" y="23989"/>
                  <a:pt x="4145516" y="0"/>
                </a:cubicBezTo>
                <a:cubicBezTo>
                  <a:pt x="4277736" y="-23989"/>
                  <a:pt x="4558617" y="43552"/>
                  <a:pt x="4856176" y="0"/>
                </a:cubicBezTo>
                <a:cubicBezTo>
                  <a:pt x="5153735" y="-43552"/>
                  <a:pt x="5121499" y="38721"/>
                  <a:pt x="5329949" y="0"/>
                </a:cubicBezTo>
                <a:cubicBezTo>
                  <a:pt x="5538399" y="-38721"/>
                  <a:pt x="5543269" y="13403"/>
                  <a:pt x="5685279" y="0"/>
                </a:cubicBezTo>
                <a:cubicBezTo>
                  <a:pt x="5827289" y="-13403"/>
                  <a:pt x="6018131" y="18960"/>
                  <a:pt x="6159052" y="0"/>
                </a:cubicBezTo>
                <a:cubicBezTo>
                  <a:pt x="6299973" y="-18960"/>
                  <a:pt x="6478077" y="19919"/>
                  <a:pt x="6632825" y="0"/>
                </a:cubicBezTo>
                <a:cubicBezTo>
                  <a:pt x="6787573" y="-19919"/>
                  <a:pt x="7193235" y="77165"/>
                  <a:pt x="7343485" y="0"/>
                </a:cubicBezTo>
                <a:cubicBezTo>
                  <a:pt x="7493735" y="-77165"/>
                  <a:pt x="7491739" y="21635"/>
                  <a:pt x="7580372" y="0"/>
                </a:cubicBezTo>
                <a:cubicBezTo>
                  <a:pt x="7669005" y="-21635"/>
                  <a:pt x="7973931" y="63615"/>
                  <a:pt x="8172588" y="0"/>
                </a:cubicBezTo>
                <a:cubicBezTo>
                  <a:pt x="8371245" y="-63615"/>
                  <a:pt x="8579842" y="28313"/>
                  <a:pt x="8883248" y="0"/>
                </a:cubicBezTo>
                <a:cubicBezTo>
                  <a:pt x="9186654" y="-28313"/>
                  <a:pt x="9040187" y="19746"/>
                  <a:pt x="9120135" y="0"/>
                </a:cubicBezTo>
                <a:cubicBezTo>
                  <a:pt x="9200083" y="-19746"/>
                  <a:pt x="9468577" y="5640"/>
                  <a:pt x="9593908" y="0"/>
                </a:cubicBezTo>
                <a:cubicBezTo>
                  <a:pt x="9719239" y="-5640"/>
                  <a:pt x="10152564" y="3303"/>
                  <a:pt x="10304568" y="0"/>
                </a:cubicBezTo>
                <a:cubicBezTo>
                  <a:pt x="10456572" y="-3303"/>
                  <a:pt x="10860432" y="8536"/>
                  <a:pt x="11015228" y="0"/>
                </a:cubicBezTo>
                <a:cubicBezTo>
                  <a:pt x="11170024" y="-8536"/>
                  <a:pt x="11519540" y="37311"/>
                  <a:pt x="11844331" y="0"/>
                </a:cubicBezTo>
                <a:cubicBezTo>
                  <a:pt x="11874443" y="121750"/>
                  <a:pt x="11802629" y="296030"/>
                  <a:pt x="11844331" y="427932"/>
                </a:cubicBezTo>
                <a:cubicBezTo>
                  <a:pt x="11886033" y="559834"/>
                  <a:pt x="11826103" y="679853"/>
                  <a:pt x="11844331" y="873330"/>
                </a:cubicBezTo>
                <a:cubicBezTo>
                  <a:pt x="11727743" y="880429"/>
                  <a:pt x="11684127" y="858728"/>
                  <a:pt x="11607444" y="873330"/>
                </a:cubicBezTo>
                <a:cubicBezTo>
                  <a:pt x="11530761" y="887932"/>
                  <a:pt x="11273180" y="826752"/>
                  <a:pt x="11015228" y="873330"/>
                </a:cubicBezTo>
                <a:cubicBezTo>
                  <a:pt x="10757276" y="919908"/>
                  <a:pt x="10644079" y="857736"/>
                  <a:pt x="10304568" y="873330"/>
                </a:cubicBezTo>
                <a:cubicBezTo>
                  <a:pt x="9965057" y="888924"/>
                  <a:pt x="9705206" y="788991"/>
                  <a:pt x="9475465" y="873330"/>
                </a:cubicBezTo>
                <a:cubicBezTo>
                  <a:pt x="9245724" y="957669"/>
                  <a:pt x="9103534" y="855173"/>
                  <a:pt x="8883248" y="873330"/>
                </a:cubicBezTo>
                <a:cubicBezTo>
                  <a:pt x="8662962" y="891487"/>
                  <a:pt x="8715935" y="853082"/>
                  <a:pt x="8646362" y="873330"/>
                </a:cubicBezTo>
                <a:cubicBezTo>
                  <a:pt x="8576789" y="893578"/>
                  <a:pt x="8277414" y="855044"/>
                  <a:pt x="8172588" y="873330"/>
                </a:cubicBezTo>
                <a:cubicBezTo>
                  <a:pt x="8067762" y="891616"/>
                  <a:pt x="7708384" y="817930"/>
                  <a:pt x="7343485" y="873330"/>
                </a:cubicBezTo>
                <a:cubicBezTo>
                  <a:pt x="6978586" y="928730"/>
                  <a:pt x="6987287" y="873041"/>
                  <a:pt x="6632825" y="873330"/>
                </a:cubicBezTo>
                <a:cubicBezTo>
                  <a:pt x="6278363" y="873619"/>
                  <a:pt x="6501548" y="859538"/>
                  <a:pt x="6395939" y="873330"/>
                </a:cubicBezTo>
                <a:cubicBezTo>
                  <a:pt x="6290330" y="887122"/>
                  <a:pt x="6132219" y="831180"/>
                  <a:pt x="5922166" y="873330"/>
                </a:cubicBezTo>
                <a:cubicBezTo>
                  <a:pt x="5712113" y="915480"/>
                  <a:pt x="5675734" y="853549"/>
                  <a:pt x="5448392" y="873330"/>
                </a:cubicBezTo>
                <a:cubicBezTo>
                  <a:pt x="5221050" y="893111"/>
                  <a:pt x="5122986" y="873232"/>
                  <a:pt x="4856176" y="873330"/>
                </a:cubicBezTo>
                <a:cubicBezTo>
                  <a:pt x="4589366" y="873428"/>
                  <a:pt x="4521253" y="866961"/>
                  <a:pt x="4263959" y="873330"/>
                </a:cubicBezTo>
                <a:cubicBezTo>
                  <a:pt x="4006665" y="879699"/>
                  <a:pt x="3686300" y="779431"/>
                  <a:pt x="3434856" y="873330"/>
                </a:cubicBezTo>
                <a:cubicBezTo>
                  <a:pt x="3183412" y="967229"/>
                  <a:pt x="3070407" y="854029"/>
                  <a:pt x="2842639" y="873330"/>
                </a:cubicBezTo>
                <a:cubicBezTo>
                  <a:pt x="2614871" y="892631"/>
                  <a:pt x="2696929" y="860990"/>
                  <a:pt x="2605753" y="873330"/>
                </a:cubicBezTo>
                <a:cubicBezTo>
                  <a:pt x="2514577" y="885670"/>
                  <a:pt x="2248092" y="854383"/>
                  <a:pt x="2131980" y="873330"/>
                </a:cubicBezTo>
                <a:cubicBezTo>
                  <a:pt x="2015868" y="892277"/>
                  <a:pt x="1922868" y="847613"/>
                  <a:pt x="1776650" y="873330"/>
                </a:cubicBezTo>
                <a:cubicBezTo>
                  <a:pt x="1630432" y="899047"/>
                  <a:pt x="1653330" y="857938"/>
                  <a:pt x="1539763" y="873330"/>
                </a:cubicBezTo>
                <a:cubicBezTo>
                  <a:pt x="1426196" y="888722"/>
                  <a:pt x="1417096" y="854012"/>
                  <a:pt x="1302876" y="873330"/>
                </a:cubicBezTo>
                <a:cubicBezTo>
                  <a:pt x="1188656" y="892648"/>
                  <a:pt x="1084516" y="837815"/>
                  <a:pt x="947546" y="873330"/>
                </a:cubicBezTo>
                <a:cubicBezTo>
                  <a:pt x="810576" y="908845"/>
                  <a:pt x="294039" y="849989"/>
                  <a:pt x="0" y="873330"/>
                </a:cubicBezTo>
                <a:cubicBezTo>
                  <a:pt x="-7987" y="684011"/>
                  <a:pt x="33766" y="552509"/>
                  <a:pt x="0" y="445398"/>
                </a:cubicBezTo>
                <a:cubicBezTo>
                  <a:pt x="-33766" y="338287"/>
                  <a:pt x="16368" y="165599"/>
                  <a:pt x="0" y="0"/>
                </a:cubicBezTo>
                <a:close/>
              </a:path>
              <a:path w="11844331" h="873330" stroke="0" extrusionOk="0">
                <a:moveTo>
                  <a:pt x="0" y="0"/>
                </a:moveTo>
                <a:cubicBezTo>
                  <a:pt x="95498" y="-22934"/>
                  <a:pt x="164284" y="17160"/>
                  <a:pt x="236887" y="0"/>
                </a:cubicBezTo>
                <a:cubicBezTo>
                  <a:pt x="309490" y="-17160"/>
                  <a:pt x="396156" y="4738"/>
                  <a:pt x="473773" y="0"/>
                </a:cubicBezTo>
                <a:cubicBezTo>
                  <a:pt x="551390" y="-4738"/>
                  <a:pt x="791386" y="31761"/>
                  <a:pt x="947546" y="0"/>
                </a:cubicBezTo>
                <a:cubicBezTo>
                  <a:pt x="1103706" y="-31761"/>
                  <a:pt x="1427597" y="27538"/>
                  <a:pt x="1658206" y="0"/>
                </a:cubicBezTo>
                <a:cubicBezTo>
                  <a:pt x="1888815" y="-27538"/>
                  <a:pt x="2165639" y="6553"/>
                  <a:pt x="2487310" y="0"/>
                </a:cubicBezTo>
                <a:cubicBezTo>
                  <a:pt x="2808981" y="-6553"/>
                  <a:pt x="2729476" y="769"/>
                  <a:pt x="2961083" y="0"/>
                </a:cubicBezTo>
                <a:cubicBezTo>
                  <a:pt x="3192690" y="-769"/>
                  <a:pt x="3123671" y="24073"/>
                  <a:pt x="3197969" y="0"/>
                </a:cubicBezTo>
                <a:cubicBezTo>
                  <a:pt x="3272267" y="-24073"/>
                  <a:pt x="3473726" y="1508"/>
                  <a:pt x="3553299" y="0"/>
                </a:cubicBezTo>
                <a:cubicBezTo>
                  <a:pt x="3632872" y="-1508"/>
                  <a:pt x="3763109" y="4132"/>
                  <a:pt x="3908629" y="0"/>
                </a:cubicBezTo>
                <a:cubicBezTo>
                  <a:pt x="4054149" y="-4132"/>
                  <a:pt x="4038082" y="23133"/>
                  <a:pt x="4145516" y="0"/>
                </a:cubicBezTo>
                <a:cubicBezTo>
                  <a:pt x="4252950" y="-23133"/>
                  <a:pt x="4511737" y="32862"/>
                  <a:pt x="4737732" y="0"/>
                </a:cubicBezTo>
                <a:cubicBezTo>
                  <a:pt x="4963727" y="-32862"/>
                  <a:pt x="4988240" y="37034"/>
                  <a:pt x="5211506" y="0"/>
                </a:cubicBezTo>
                <a:cubicBezTo>
                  <a:pt x="5434772" y="-37034"/>
                  <a:pt x="5465028" y="5034"/>
                  <a:pt x="5566836" y="0"/>
                </a:cubicBezTo>
                <a:cubicBezTo>
                  <a:pt x="5668644" y="-5034"/>
                  <a:pt x="5812848" y="26983"/>
                  <a:pt x="5922166" y="0"/>
                </a:cubicBezTo>
                <a:cubicBezTo>
                  <a:pt x="6031484" y="-26983"/>
                  <a:pt x="6164202" y="19934"/>
                  <a:pt x="6277495" y="0"/>
                </a:cubicBezTo>
                <a:cubicBezTo>
                  <a:pt x="6390788" y="-19934"/>
                  <a:pt x="6792426" y="11343"/>
                  <a:pt x="6988155" y="0"/>
                </a:cubicBezTo>
                <a:cubicBezTo>
                  <a:pt x="7183884" y="-11343"/>
                  <a:pt x="7387713" y="32682"/>
                  <a:pt x="7580372" y="0"/>
                </a:cubicBezTo>
                <a:cubicBezTo>
                  <a:pt x="7773031" y="-32682"/>
                  <a:pt x="7994714" y="7801"/>
                  <a:pt x="8291032" y="0"/>
                </a:cubicBezTo>
                <a:cubicBezTo>
                  <a:pt x="8587350" y="-7801"/>
                  <a:pt x="8743275" y="54830"/>
                  <a:pt x="8883248" y="0"/>
                </a:cubicBezTo>
                <a:cubicBezTo>
                  <a:pt x="9023221" y="-54830"/>
                  <a:pt x="9070013" y="21000"/>
                  <a:pt x="9120135" y="0"/>
                </a:cubicBezTo>
                <a:cubicBezTo>
                  <a:pt x="9170257" y="-21000"/>
                  <a:pt x="9403067" y="13474"/>
                  <a:pt x="9475465" y="0"/>
                </a:cubicBezTo>
                <a:cubicBezTo>
                  <a:pt x="9547863" y="-13474"/>
                  <a:pt x="9651036" y="25635"/>
                  <a:pt x="9712351" y="0"/>
                </a:cubicBezTo>
                <a:cubicBezTo>
                  <a:pt x="9773666" y="-25635"/>
                  <a:pt x="9949622" y="21021"/>
                  <a:pt x="10186125" y="0"/>
                </a:cubicBezTo>
                <a:cubicBezTo>
                  <a:pt x="10422628" y="-21021"/>
                  <a:pt x="10558718" y="12879"/>
                  <a:pt x="10896785" y="0"/>
                </a:cubicBezTo>
                <a:cubicBezTo>
                  <a:pt x="11234852" y="-12879"/>
                  <a:pt x="11598813" y="107334"/>
                  <a:pt x="11844331" y="0"/>
                </a:cubicBezTo>
                <a:cubicBezTo>
                  <a:pt x="11850934" y="190766"/>
                  <a:pt x="11825288" y="327502"/>
                  <a:pt x="11844331" y="419198"/>
                </a:cubicBezTo>
                <a:cubicBezTo>
                  <a:pt x="11863374" y="510894"/>
                  <a:pt x="11812294" y="660491"/>
                  <a:pt x="11844331" y="873330"/>
                </a:cubicBezTo>
                <a:cubicBezTo>
                  <a:pt x="11696333" y="888670"/>
                  <a:pt x="11334177" y="788649"/>
                  <a:pt x="11133671" y="873330"/>
                </a:cubicBezTo>
                <a:cubicBezTo>
                  <a:pt x="10933165" y="958011"/>
                  <a:pt x="10991056" y="850288"/>
                  <a:pt x="10896785" y="873330"/>
                </a:cubicBezTo>
                <a:cubicBezTo>
                  <a:pt x="10802514" y="896372"/>
                  <a:pt x="10690012" y="853978"/>
                  <a:pt x="10541455" y="873330"/>
                </a:cubicBezTo>
                <a:cubicBezTo>
                  <a:pt x="10392898" y="892682"/>
                  <a:pt x="10218369" y="854633"/>
                  <a:pt x="9949238" y="873330"/>
                </a:cubicBezTo>
                <a:cubicBezTo>
                  <a:pt x="9680107" y="892027"/>
                  <a:pt x="9415906" y="838803"/>
                  <a:pt x="9120135" y="873330"/>
                </a:cubicBezTo>
                <a:cubicBezTo>
                  <a:pt x="8824364" y="907857"/>
                  <a:pt x="8465922" y="804351"/>
                  <a:pt x="8291032" y="873330"/>
                </a:cubicBezTo>
                <a:cubicBezTo>
                  <a:pt x="8116142" y="942309"/>
                  <a:pt x="7712026" y="823356"/>
                  <a:pt x="7461929" y="873330"/>
                </a:cubicBezTo>
                <a:cubicBezTo>
                  <a:pt x="7211832" y="923304"/>
                  <a:pt x="7278966" y="866557"/>
                  <a:pt x="7225042" y="873330"/>
                </a:cubicBezTo>
                <a:cubicBezTo>
                  <a:pt x="7171118" y="880103"/>
                  <a:pt x="6904107" y="846913"/>
                  <a:pt x="6751269" y="873330"/>
                </a:cubicBezTo>
                <a:cubicBezTo>
                  <a:pt x="6598431" y="899747"/>
                  <a:pt x="6498548" y="847314"/>
                  <a:pt x="6395939" y="873330"/>
                </a:cubicBezTo>
                <a:cubicBezTo>
                  <a:pt x="6293330" y="899346"/>
                  <a:pt x="5920347" y="845988"/>
                  <a:pt x="5685279" y="873330"/>
                </a:cubicBezTo>
                <a:cubicBezTo>
                  <a:pt x="5450211" y="900672"/>
                  <a:pt x="5382835" y="869168"/>
                  <a:pt x="5093062" y="873330"/>
                </a:cubicBezTo>
                <a:cubicBezTo>
                  <a:pt x="4803289" y="877492"/>
                  <a:pt x="4740081" y="867268"/>
                  <a:pt x="4619289" y="873330"/>
                </a:cubicBezTo>
                <a:cubicBezTo>
                  <a:pt x="4498497" y="879392"/>
                  <a:pt x="4317366" y="841219"/>
                  <a:pt x="4145516" y="873330"/>
                </a:cubicBezTo>
                <a:cubicBezTo>
                  <a:pt x="3973666" y="905441"/>
                  <a:pt x="3787910" y="839903"/>
                  <a:pt x="3671743" y="873330"/>
                </a:cubicBezTo>
                <a:cubicBezTo>
                  <a:pt x="3555576" y="906757"/>
                  <a:pt x="3485309" y="868795"/>
                  <a:pt x="3434856" y="873330"/>
                </a:cubicBezTo>
                <a:cubicBezTo>
                  <a:pt x="3384403" y="877865"/>
                  <a:pt x="3103689" y="849194"/>
                  <a:pt x="2961083" y="873330"/>
                </a:cubicBezTo>
                <a:cubicBezTo>
                  <a:pt x="2818477" y="897466"/>
                  <a:pt x="2837001" y="872677"/>
                  <a:pt x="2724196" y="873330"/>
                </a:cubicBezTo>
                <a:cubicBezTo>
                  <a:pt x="2611391" y="873983"/>
                  <a:pt x="2483633" y="853379"/>
                  <a:pt x="2368866" y="873330"/>
                </a:cubicBezTo>
                <a:cubicBezTo>
                  <a:pt x="2254099" y="893281"/>
                  <a:pt x="1795335" y="861485"/>
                  <a:pt x="1539763" y="873330"/>
                </a:cubicBezTo>
                <a:cubicBezTo>
                  <a:pt x="1284191" y="885175"/>
                  <a:pt x="1237461" y="859393"/>
                  <a:pt x="1065990" y="873330"/>
                </a:cubicBezTo>
                <a:cubicBezTo>
                  <a:pt x="894519" y="887267"/>
                  <a:pt x="314198" y="831062"/>
                  <a:pt x="0" y="873330"/>
                </a:cubicBezTo>
                <a:cubicBezTo>
                  <a:pt x="-30149" y="762877"/>
                  <a:pt x="52705" y="586788"/>
                  <a:pt x="0" y="427932"/>
                </a:cubicBezTo>
                <a:cubicBezTo>
                  <a:pt x="-52705" y="269076"/>
                  <a:pt x="6258" y="137006"/>
                  <a:pt x="0" y="0"/>
                </a:cubicBezTo>
                <a:close/>
              </a:path>
            </a:pathLst>
          </a:custGeom>
          <a:solidFill>
            <a:schemeClr val="accent1">
              <a:lumMod val="10000"/>
              <a:lumOff val="90000"/>
            </a:schemeClr>
          </a:solidFill>
          <a:ln w="12700"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57414760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2812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5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90000"/>
              <a:lumOff val="1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>
              <a:lumMod val="90000"/>
              <a:lumOff val="1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90000"/>
              <a:lumOff val="1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90000"/>
              <a:lumOff val="1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hub.io/" TargetMode="External"/><Relationship Id="rId3" Type="http://schemas.openxmlformats.org/officeDocument/2006/relationships/hyperlink" Target="https://archive.ics.uci.edu/" TargetMode="External"/><Relationship Id="rId7" Type="http://schemas.openxmlformats.org/officeDocument/2006/relationships/hyperlink" Target="https://www.openml.org/" TargetMode="External"/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wesomedata/awesome-public-datasets" TargetMode="External"/><Relationship Id="rId5" Type="http://schemas.openxmlformats.org/officeDocument/2006/relationships/hyperlink" Target="https://data.worldbank.org/" TargetMode="External"/><Relationship Id="rId4" Type="http://schemas.openxmlformats.org/officeDocument/2006/relationships/hyperlink" Target="https://data.gov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dataset/111/zoo" TargetMode="External"/><Relationship Id="rId2" Type="http://schemas.openxmlformats.org/officeDocument/2006/relationships/hyperlink" Target="https://gist.github.com/netj/883620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atasciencedojo/datasets/blob/master/titanic.csv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678D8-39C5-136D-7DE7-C372254E57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308" y="2696547"/>
            <a:ext cx="11073384" cy="1108431"/>
          </a:xfrm>
        </p:spPr>
        <p:txBody>
          <a:bodyPr>
            <a:normAutofit/>
          </a:bodyPr>
          <a:lstStyle/>
          <a:p>
            <a:r>
              <a:rPr lang="en-US" sz="6600" noProof="0" dirty="0"/>
              <a:t>CS312 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CAE1AE-E1E7-EFE4-AB97-134DB71270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43225" y="4814596"/>
            <a:ext cx="9144000" cy="1873541"/>
          </a:xfrm>
        </p:spPr>
        <p:txBody>
          <a:bodyPr>
            <a:normAutofit/>
          </a:bodyPr>
          <a:lstStyle/>
          <a:p>
            <a:pPr algn="r"/>
            <a:r>
              <a:rPr lang="en-US" b="1" noProof="0" dirty="0">
                <a:highlight>
                  <a:srgbClr val="00FFFF"/>
                </a:highlight>
              </a:rPr>
              <a:t>Lecture  #  09</a:t>
            </a:r>
          </a:p>
          <a:p>
            <a:pPr algn="r"/>
            <a:r>
              <a:rPr lang="en-US" b="1" noProof="0" dirty="0"/>
              <a:t>HITEC University, Taxila</a:t>
            </a:r>
          </a:p>
          <a:p>
            <a:pPr algn="r"/>
            <a:r>
              <a:rPr lang="en-US" b="1" noProof="0" dirty="0"/>
              <a:t>Mr. Mubashir Iqbal</a:t>
            </a:r>
          </a:p>
          <a:p>
            <a:pPr algn="r"/>
            <a:r>
              <a:rPr lang="en-US" b="1" noProof="0" dirty="0"/>
              <a:t>Fall-2025</a:t>
            </a:r>
          </a:p>
        </p:txBody>
      </p:sp>
    </p:spTree>
    <p:extLst>
      <p:ext uri="{BB962C8B-B14F-4D97-AF65-F5344CB8AC3E}">
        <p14:creationId xmlns:p14="http://schemas.microsoft.com/office/powerpoint/2010/main" val="3931721149"/>
      </p:ext>
    </p:extLst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D5E86-9C61-1BFF-EE04-B5271894D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2351F-0607-13EB-D315-EC20E3C24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A </a:t>
            </a:r>
            <a:r>
              <a:rPr lang="en-GB" b="1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dataset</a:t>
            </a:r>
            <a:r>
              <a:rPr lang="en-GB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 is a structured set of data values arranged in rows and columns (similar to a table or spreadsheet). Each row represents a </a:t>
            </a:r>
            <a:r>
              <a:rPr lang="en-GB" b="1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record (observation)</a:t>
            </a:r>
            <a:r>
              <a:rPr lang="en-GB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, and each column represents a </a:t>
            </a:r>
            <a:r>
              <a:rPr lang="en-GB" b="1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feature (attribute)</a:t>
            </a:r>
            <a:r>
              <a:rPr lang="en-GB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 describing that record.</a:t>
            </a:r>
          </a:p>
          <a:p>
            <a:endParaRPr lang="en-GB" dirty="0"/>
          </a:p>
          <a:p>
            <a:endParaRPr lang="en-GB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GB" dirty="0"/>
              <a:t>Here:</a:t>
            </a:r>
          </a:p>
          <a:p>
            <a:r>
              <a:rPr lang="en-GB" dirty="0"/>
              <a:t>Each row = </a:t>
            </a:r>
            <a:r>
              <a:rPr lang="en-GB" b="1" dirty="0"/>
              <a:t>one person (sample)</a:t>
            </a:r>
            <a:endParaRPr lang="en-GB" dirty="0"/>
          </a:p>
          <a:p>
            <a:r>
              <a:rPr lang="en-GB" dirty="0"/>
              <a:t>Columns = </a:t>
            </a:r>
            <a:r>
              <a:rPr lang="en-GB" b="1" dirty="0"/>
              <a:t>features</a:t>
            </a:r>
            <a:r>
              <a:rPr lang="en-GB" dirty="0"/>
              <a:t> (Age, Salary) + </a:t>
            </a:r>
            <a:r>
              <a:rPr lang="en-GB" b="1" dirty="0"/>
              <a:t>target label</a:t>
            </a:r>
            <a:r>
              <a:rPr lang="en-GB" dirty="0"/>
              <a:t> (Purchased)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3FB977-0A81-47EE-91EC-B89AA262B8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8ACA32B-42AD-DABF-8606-95B771E3CF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069173"/>
              </p:ext>
            </p:extLst>
          </p:nvPr>
        </p:nvGraphicFramePr>
        <p:xfrm>
          <a:off x="3281525" y="2292353"/>
          <a:ext cx="5825151" cy="160784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941717">
                  <a:extLst>
                    <a:ext uri="{9D8B030D-6E8A-4147-A177-3AD203B41FA5}">
                      <a16:colId xmlns:a16="http://schemas.microsoft.com/office/drawing/2014/main" val="981939799"/>
                    </a:ext>
                  </a:extLst>
                </a:gridCol>
                <a:gridCol w="1941717">
                  <a:extLst>
                    <a:ext uri="{9D8B030D-6E8A-4147-A177-3AD203B41FA5}">
                      <a16:colId xmlns:a16="http://schemas.microsoft.com/office/drawing/2014/main" val="2923674640"/>
                    </a:ext>
                  </a:extLst>
                </a:gridCol>
                <a:gridCol w="1941717">
                  <a:extLst>
                    <a:ext uri="{9D8B030D-6E8A-4147-A177-3AD203B41FA5}">
                      <a16:colId xmlns:a16="http://schemas.microsoft.com/office/drawing/2014/main" val="875405583"/>
                    </a:ext>
                  </a:extLst>
                </a:gridCol>
              </a:tblGrid>
              <a:tr h="53594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 dirty="0"/>
                        <a:t>Age</a:t>
                      </a:r>
                    </a:p>
                  </a:txBody>
                  <a:tcPr anchor="ctr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 dirty="0"/>
                        <a:t>Salary</a:t>
                      </a:r>
                    </a:p>
                  </a:txBody>
                  <a:tcPr anchor="ctr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 dirty="0"/>
                        <a:t>Purchased</a:t>
                      </a:r>
                    </a:p>
                  </a:txBody>
                  <a:tcPr anchor="ctr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060208"/>
                  </a:ext>
                </a:extLst>
              </a:tr>
              <a:tr h="53594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/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/>
                        <a:t>40,000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1209704"/>
                  </a:ext>
                </a:extLst>
              </a:tr>
              <a:tr h="53594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/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/>
                        <a:t>52,000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3210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005794"/>
      </p:ext>
    </p:extLst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1327B-E540-73DB-3BFC-47EBA38EF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Components of a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EE901-BBFB-0AF0-1293-7660F5BBA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 dataset used in AI/ML typically contains:</a:t>
            </a:r>
          </a:p>
          <a:p>
            <a:pPr marL="0" indent="0">
              <a:buNone/>
            </a:pPr>
            <a:r>
              <a:rPr lang="en-GB" b="1" dirty="0"/>
              <a:t>a) Instances / Samples / Observations: </a:t>
            </a:r>
            <a:r>
              <a:rPr lang="en-GB" dirty="0"/>
              <a:t>These are the individual entries (rows). Example: 1,000 patients in a medical dataset → 1,000 instances.</a:t>
            </a:r>
          </a:p>
          <a:p>
            <a:pPr marL="0" indent="0">
              <a:buNone/>
            </a:pPr>
            <a:r>
              <a:rPr lang="en-GB" b="1" dirty="0"/>
              <a:t>b) Features / Attributes / Variables</a:t>
            </a:r>
          </a:p>
          <a:p>
            <a:pPr marL="457200" lvl="1" indent="0">
              <a:buNone/>
            </a:pPr>
            <a:r>
              <a:rPr lang="en-GB" dirty="0"/>
              <a:t>These are the inputs used for learning. Examples: </a:t>
            </a:r>
          </a:p>
          <a:p>
            <a:pPr lvl="2"/>
            <a:r>
              <a:rPr lang="en-GB" dirty="0"/>
              <a:t>Height, weight, blood pressure</a:t>
            </a:r>
          </a:p>
          <a:p>
            <a:pPr lvl="2"/>
            <a:r>
              <a:rPr lang="en-GB" dirty="0"/>
              <a:t>Sensor readings</a:t>
            </a:r>
          </a:p>
          <a:p>
            <a:pPr lvl="2"/>
            <a:r>
              <a:rPr lang="en-GB" dirty="0"/>
              <a:t>Pixels of an image</a:t>
            </a:r>
          </a:p>
          <a:p>
            <a:pPr lvl="2"/>
            <a:r>
              <a:rPr lang="en-GB" dirty="0"/>
              <a:t>Words in a sentence</a:t>
            </a:r>
          </a:p>
          <a:p>
            <a:pPr marL="457200" lvl="1" indent="0">
              <a:buNone/>
            </a:pPr>
            <a:r>
              <a:rPr lang="en-GB" dirty="0"/>
              <a:t>Features may be:</a:t>
            </a:r>
          </a:p>
          <a:p>
            <a:pPr lvl="2"/>
            <a:r>
              <a:rPr lang="en-GB" b="1" dirty="0"/>
              <a:t>Numerical</a:t>
            </a:r>
            <a:r>
              <a:rPr lang="en-GB" dirty="0"/>
              <a:t> (age, salary)</a:t>
            </a:r>
          </a:p>
          <a:p>
            <a:pPr lvl="2"/>
            <a:r>
              <a:rPr lang="en-GB" b="1" dirty="0"/>
              <a:t>Categorical</a:t>
            </a:r>
            <a:r>
              <a:rPr lang="en-GB" dirty="0"/>
              <a:t> (gender, city)</a:t>
            </a:r>
          </a:p>
          <a:p>
            <a:pPr lvl="2"/>
            <a:r>
              <a:rPr lang="en-GB" b="1" dirty="0"/>
              <a:t>Boolean</a:t>
            </a:r>
            <a:r>
              <a:rPr lang="en-GB" dirty="0"/>
              <a:t> (True/False)</a:t>
            </a:r>
          </a:p>
          <a:p>
            <a:pPr lvl="2"/>
            <a:r>
              <a:rPr lang="en-GB" b="1" dirty="0"/>
              <a:t>Textual</a:t>
            </a:r>
            <a:r>
              <a:rPr lang="en-GB" dirty="0"/>
              <a:t> (sentence, paragraph)</a:t>
            </a:r>
          </a:p>
          <a:p>
            <a:pPr lvl="2"/>
            <a:r>
              <a:rPr lang="en-GB" b="1" dirty="0"/>
              <a:t>Multimedia</a:t>
            </a:r>
            <a:r>
              <a:rPr lang="en-GB" dirty="0"/>
              <a:t> (images, audio)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D7D00-76CE-EF83-6827-68F4999B2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763327"/>
      </p:ext>
    </p:extLst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F846D-316D-A9C1-DC6B-CB35ABC96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98CE4-3823-2EFA-E1B7-38C5F9F64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Components of a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5C6FE-F767-A54F-6097-0B7413F7E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>
                <a:highlight>
                  <a:srgbClr val="FF00FF"/>
                </a:highlight>
              </a:rPr>
              <a:t>c) Target Variable (Label)</a:t>
            </a:r>
          </a:p>
          <a:p>
            <a:pPr marL="0" indent="0">
              <a:buNone/>
            </a:pPr>
            <a:r>
              <a:rPr lang="en-GB" dirty="0"/>
              <a:t>Used only in </a:t>
            </a:r>
            <a:r>
              <a:rPr lang="en-GB" b="1" dirty="0"/>
              <a:t>supervised learning</a:t>
            </a:r>
            <a:r>
              <a:rPr lang="en-GB" dirty="0"/>
              <a:t>. This is the output the model tries to predict.</a:t>
            </a:r>
          </a:p>
          <a:p>
            <a:pPr marL="457200" lvl="1" indent="0">
              <a:buNone/>
            </a:pPr>
            <a:r>
              <a:rPr lang="en-GB" dirty="0"/>
              <a:t>Examples:</a:t>
            </a:r>
          </a:p>
          <a:p>
            <a:pPr lvl="1"/>
            <a:r>
              <a:rPr lang="en-GB" dirty="0"/>
              <a:t>Disease = Yes/No</a:t>
            </a:r>
          </a:p>
          <a:p>
            <a:pPr lvl="1"/>
            <a:r>
              <a:rPr lang="en-GB" dirty="0"/>
              <a:t>Price of a house</a:t>
            </a:r>
          </a:p>
          <a:p>
            <a:pPr lvl="1"/>
            <a:r>
              <a:rPr lang="en-GB" dirty="0"/>
              <a:t>Sentiment = Positive/Negative</a:t>
            </a:r>
          </a:p>
          <a:p>
            <a:pPr lvl="1"/>
            <a:r>
              <a:rPr lang="en-GB" dirty="0"/>
              <a:t>Image class = Cat/Dog</a:t>
            </a:r>
          </a:p>
          <a:p>
            <a:pPr marL="0" indent="0">
              <a:buNone/>
            </a:pPr>
            <a:r>
              <a:rPr lang="en-GB" b="1" dirty="0"/>
              <a:t>d) Metadata</a:t>
            </a:r>
          </a:p>
          <a:p>
            <a:pPr marL="0" indent="0">
              <a:buNone/>
            </a:pPr>
            <a:r>
              <a:rPr lang="en-GB" dirty="0"/>
              <a:t>Information describing the dataset:</a:t>
            </a:r>
          </a:p>
          <a:p>
            <a:pPr lvl="1"/>
            <a:r>
              <a:rPr lang="en-GB" dirty="0"/>
              <a:t>Column names</a:t>
            </a:r>
          </a:p>
          <a:p>
            <a:pPr lvl="1"/>
            <a:r>
              <a:rPr lang="en-GB" dirty="0"/>
              <a:t>Source of data</a:t>
            </a:r>
          </a:p>
          <a:p>
            <a:pPr lvl="1"/>
            <a:r>
              <a:rPr lang="en-GB" dirty="0"/>
              <a:t>Units (kg, cm, USD)</a:t>
            </a:r>
          </a:p>
          <a:p>
            <a:pPr lvl="1"/>
            <a:r>
              <a:rPr lang="en-GB" dirty="0"/>
              <a:t>Collection method</a:t>
            </a:r>
          </a:p>
          <a:p>
            <a:pPr marL="0" indent="0">
              <a:buNone/>
            </a:pPr>
            <a:r>
              <a:rPr lang="en-GB" dirty="0"/>
              <a:t>Metadata is essential for interpreting data correctly.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A03B2-5047-32CA-C6F3-1A1393110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862672"/>
      </p:ext>
    </p:extLst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087FE-1935-6CDA-AFBF-EAA2FCB5B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E2BAE-F002-415A-2738-DF8B83955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Types of Datasets in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D2E2C-444A-8E9E-8D20-32CD49CB0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Datasets differ based on the learning task:</a:t>
            </a:r>
          </a:p>
          <a:p>
            <a:pPr marL="0" indent="0">
              <a:buNone/>
            </a:pPr>
            <a:r>
              <a:rPr lang="en-US" b="1" dirty="0"/>
              <a:t>a) Structured Dataset</a:t>
            </a:r>
          </a:p>
          <a:p>
            <a:pPr marL="457200" lvl="1" indent="0">
              <a:buNone/>
            </a:pPr>
            <a:r>
              <a:rPr lang="en-US" dirty="0"/>
              <a:t>Tabular data (rows + columns). Examples: CSV files, Excel sheets.</a:t>
            </a:r>
          </a:p>
          <a:p>
            <a:pPr marL="0" indent="0">
              <a:buNone/>
            </a:pPr>
            <a:r>
              <a:rPr lang="en-US" b="1" dirty="0"/>
              <a:t>b) Unstructured Dataset</a:t>
            </a:r>
          </a:p>
          <a:p>
            <a:pPr marL="457200" lvl="1" indent="0">
              <a:buNone/>
            </a:pPr>
            <a:r>
              <a:rPr lang="en-US" dirty="0"/>
              <a:t>No fixed structure. Examples:</a:t>
            </a:r>
          </a:p>
          <a:p>
            <a:pPr lvl="1"/>
            <a:r>
              <a:rPr lang="en-US" dirty="0"/>
              <a:t>Images</a:t>
            </a:r>
          </a:p>
          <a:p>
            <a:pPr lvl="1"/>
            <a:r>
              <a:rPr lang="en-US" dirty="0"/>
              <a:t>Videos</a:t>
            </a:r>
          </a:p>
          <a:p>
            <a:pPr lvl="1"/>
            <a:r>
              <a:rPr lang="en-US" dirty="0"/>
              <a:t>Audio</a:t>
            </a:r>
          </a:p>
          <a:p>
            <a:pPr lvl="1"/>
            <a:r>
              <a:rPr lang="en-US" dirty="0"/>
              <a:t>Free-form text</a:t>
            </a:r>
          </a:p>
          <a:p>
            <a:pPr marL="0" indent="0">
              <a:buNone/>
            </a:pPr>
            <a:r>
              <a:rPr lang="en-US" b="1" dirty="0"/>
              <a:t>c) Semi-Structured Dataset</a:t>
            </a:r>
          </a:p>
          <a:p>
            <a:pPr marL="0" indent="0">
              <a:buNone/>
            </a:pPr>
            <a:r>
              <a:rPr lang="en-US" dirty="0"/>
              <a:t>Partially organized formats. Examples:</a:t>
            </a:r>
          </a:p>
          <a:p>
            <a:pPr lvl="1"/>
            <a:r>
              <a:rPr lang="en-US" dirty="0"/>
              <a:t>JSON</a:t>
            </a:r>
          </a:p>
          <a:p>
            <a:pPr lvl="1"/>
            <a:r>
              <a:rPr lang="en-US" dirty="0"/>
              <a:t>XML</a:t>
            </a:r>
          </a:p>
          <a:p>
            <a:pPr lvl="1"/>
            <a:r>
              <a:rPr lang="en-US" dirty="0"/>
              <a:t>Log files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DBB10-36C3-C575-B213-940DFA58E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 descr="Exploratory Data Analysis on Iris Dataset - GeeksforGeeks">
            <a:extLst>
              <a:ext uri="{FF2B5EF4-FFF2-40B4-BE49-F238E27FC236}">
                <a16:creationId xmlns:a16="http://schemas.microsoft.com/office/drawing/2014/main" id="{83DE26B9-7C45-1903-01A1-216EFD7E8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411" y="2249481"/>
            <a:ext cx="6891569" cy="235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680427"/>
      </p:ext>
    </p:extLst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ataset folder structure. | Download Scientific Diagram">
            <a:extLst>
              <a:ext uri="{FF2B5EF4-FFF2-40B4-BE49-F238E27FC236}">
                <a16:creationId xmlns:a16="http://schemas.microsoft.com/office/drawing/2014/main" id="{2E0B8626-A8D9-35A6-145E-61F830AAFA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764" r="49347"/>
          <a:stretch>
            <a:fillRect/>
          </a:stretch>
        </p:blipFill>
        <p:spPr>
          <a:xfrm>
            <a:off x="5226086" y="1529772"/>
            <a:ext cx="6511825" cy="45911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E78580-10E1-1E8A-3B12-B18D9EFA7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Dataset Formats Used in AI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9000B-AFEF-EB17-AEB1-E57ACA52E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Different file types store datasets:</a:t>
            </a:r>
          </a:p>
          <a:p>
            <a:pPr lvl="1"/>
            <a:r>
              <a:rPr lang="en-US" b="1" dirty="0"/>
              <a:t>CSV</a:t>
            </a:r>
            <a:r>
              <a:rPr lang="en-US" dirty="0"/>
              <a:t> (most common in ML)</a:t>
            </a:r>
          </a:p>
          <a:p>
            <a:pPr lvl="1"/>
            <a:r>
              <a:rPr lang="en-US" b="1" dirty="0"/>
              <a:t>Excel files (.xlsx)</a:t>
            </a:r>
            <a:endParaRPr lang="en-US" dirty="0"/>
          </a:p>
          <a:p>
            <a:pPr lvl="1"/>
            <a:r>
              <a:rPr lang="en-US" b="1" dirty="0"/>
              <a:t>JSON</a:t>
            </a:r>
            <a:endParaRPr lang="en-US" dirty="0"/>
          </a:p>
          <a:p>
            <a:pPr lvl="1"/>
            <a:r>
              <a:rPr lang="en-US" b="1" dirty="0"/>
              <a:t>Image files (PNG, JPG)</a:t>
            </a:r>
            <a:endParaRPr lang="en-US" dirty="0"/>
          </a:p>
          <a:p>
            <a:pPr lvl="1"/>
            <a:r>
              <a:rPr lang="en-US" b="1" dirty="0"/>
              <a:t>Audio (WAV, MP3)</a:t>
            </a:r>
            <a:endParaRPr lang="en-US" dirty="0"/>
          </a:p>
          <a:p>
            <a:pPr lvl="1"/>
            <a:r>
              <a:rPr lang="en-US" b="1" dirty="0"/>
              <a:t>Video (MP4)</a:t>
            </a:r>
            <a:endParaRPr lang="en-US" dirty="0"/>
          </a:p>
          <a:p>
            <a:pPr lvl="1"/>
            <a:r>
              <a:rPr lang="en-US" b="1" dirty="0"/>
              <a:t>Database tables (SQL)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4B4C2-7783-3E78-9BAE-52B2C5641D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592025"/>
      </p:ext>
    </p:extLst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A5E12-D9FD-305C-7D98-D94206939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Sources of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1E6F6-4E33-CA98-A5B6-38586149B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Datasets are collected from various sources: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Sensors</a:t>
            </a:r>
            <a:r>
              <a:rPr lang="en-US" dirty="0"/>
              <a:t> (IoT devices, drones, medical sensors)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Web scraping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b="1" dirty="0"/>
              <a:t>Surveys and experiments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b="1" dirty="0"/>
              <a:t>Government/open data portals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b="1" dirty="0"/>
              <a:t>Business systems</a:t>
            </a:r>
            <a:r>
              <a:rPr lang="en-US" dirty="0"/>
              <a:t> (ERP, CRM, sales records)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Online platforms</a:t>
            </a:r>
            <a:r>
              <a:rPr lang="en-US" dirty="0"/>
              <a:t> (Kaggle, UCI, GitHub)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C6E41C-EAA1-DE57-714F-9BB32B6050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929350"/>
      </p:ext>
    </p:extLst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4683D-6486-2EA3-3A44-902E847C4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Online platforms (Kaggle, UCI, GitHub)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EBE8D-2932-E009-1EE4-A250C2A57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 Datasets for Project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Kaggle: Your Home for Data Science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UCI Machine Learning Repository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Data.gov Home - Data.gov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World Bank Open Data | Data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GitHub: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awesomedata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/awesome-public-datasets: A topic-centric list of HQ open datasets.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OpenML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DataHub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67467-1AB3-9EEB-2837-2215EF137E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629065"/>
      </p:ext>
    </p:extLst>
  </p:cSld>
  <p:clrMapOvr>
    <a:masterClrMapping/>
  </p:clrMapOvr>
  <p:transition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F6B26-B8C4-6380-81AF-8528CB20A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of small Datasets for start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02C6D-3959-ECE8-5587-43120340A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 Dataset</a:t>
            </a:r>
          </a:p>
          <a:p>
            <a:pPr lvl="1"/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Classifies </a:t>
            </a: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flowers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into three species based on </a:t>
            </a: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sepal and petal 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dimensions.</a:t>
            </a:r>
          </a:p>
          <a:p>
            <a:pPr lvl="1"/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Link: </a:t>
            </a:r>
            <a:r>
              <a:rPr lang="en-US" sz="2800" dirty="0">
                <a:hlinkClick r:id="rId2"/>
              </a:rPr>
              <a:t>iris.csv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Zoo Dataset</a:t>
            </a:r>
          </a:p>
          <a:p>
            <a:pPr lvl="1"/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Classifies animals based on features like fur, feathers, and aquatic.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Link: </a:t>
            </a:r>
            <a:r>
              <a:rPr lang="en-GB" sz="2800" dirty="0">
                <a:hlinkClick r:id="rId3"/>
              </a:rPr>
              <a:t>Zoo - UCI Machine Learning Repository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Titanic Dataset</a:t>
            </a:r>
          </a:p>
          <a:p>
            <a:pPr lvl="1"/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Predicts survival on the Titanic based on passenger details like age, sex, and class.</a:t>
            </a:r>
          </a:p>
          <a:p>
            <a:pPr lvl="1"/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Link: </a:t>
            </a:r>
            <a:r>
              <a:rPr lang="en-US" sz="2800" dirty="0">
                <a:hlinkClick r:id="rId4"/>
              </a:rPr>
              <a:t>datasets/titanic.csv at master · </a:t>
            </a:r>
            <a:r>
              <a:rPr lang="en-US" sz="2800" dirty="0" err="1">
                <a:hlinkClick r:id="rId4"/>
              </a:rPr>
              <a:t>datasciencedojo</a:t>
            </a:r>
            <a:r>
              <a:rPr lang="en-US" sz="2800" dirty="0">
                <a:hlinkClick r:id="rId4"/>
              </a:rPr>
              <a:t>/datasets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B5A585-EF42-282D-1F85-8BF0D5A2C1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069082"/>
      </p:ext>
    </p:extLst>
  </p:cSld>
  <p:clrMapOvr>
    <a:masterClrMapping/>
  </p:clrMapOvr>
  <p:transition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BF1EA-57A1-478E-6226-9160040A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Iris Dataset?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57876-A9AB-796F-74D2-89EB1A632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Iris dataset was introduced by Ronald Fisher in 1936.</a:t>
            </a:r>
          </a:p>
          <a:p>
            <a:pPr marL="457200" indent="-457200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contains 150 records/samples.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is used to classify different species of the Iris flower based on their physical measurements.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Features:</a:t>
            </a:r>
          </a:p>
          <a:p>
            <a:pPr marL="914400" lvl="1" indent="-457200"/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Sepal length (in cm)</a:t>
            </a:r>
          </a:p>
          <a:p>
            <a:pPr marL="914400" lvl="1" indent="-457200"/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Sepal width (in cm)</a:t>
            </a:r>
          </a:p>
          <a:p>
            <a:pPr marL="914400" lvl="1" indent="-457200"/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Petal length (in cm)</a:t>
            </a:r>
          </a:p>
          <a:p>
            <a:pPr marL="914400" lvl="1" indent="-457200"/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Petal width (in cm)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32026-9108-1170-B349-1D8D1EEED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84DCD5-08BA-9441-82B2-BAF25C652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146" y="3045295"/>
            <a:ext cx="4027199" cy="372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301349"/>
      </p:ext>
    </p:extLst>
  </p:cSld>
  <p:clrMapOvr>
    <a:masterClrMapping/>
  </p:clrMapOvr>
  <p:transition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490B6C-A161-6D7E-D54A-9CB9806D2B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839" b="21818"/>
          <a:stretch/>
        </p:blipFill>
        <p:spPr>
          <a:xfrm>
            <a:off x="3032022" y="2774106"/>
            <a:ext cx="9007578" cy="36712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B3D045-6AD7-66B4-F14B-CD03C497F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(Iris Dataset)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C4E43-F8BF-0406-B161-CFF494B0A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Variable: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species of the flower, which can be one of three classes: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Setosa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(0)</a:t>
            </a:r>
          </a:p>
          <a:p>
            <a:pPr marL="457200" indent="-457200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 Versicolor (1)</a:t>
            </a:r>
          </a:p>
          <a:p>
            <a:pPr marL="457200" indent="-457200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 Virginica (2)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17906-BE7C-55FA-632A-82F8D73B4A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383125"/>
      </p:ext>
    </p:extLst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C066-B27D-AA38-885C-2397EF3ED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Lecture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6D9A2-03FB-796F-DEE1-8BF6927A2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Introduction to Datasets and Online Platforms:</a:t>
            </a:r>
          </a:p>
          <a:p>
            <a:pPr lvl="1"/>
            <a:r>
              <a:rPr lang="en-GB" dirty="0"/>
              <a:t>Introduction to dataset, </a:t>
            </a:r>
          </a:p>
          <a:p>
            <a:pPr lvl="1"/>
            <a:r>
              <a:rPr lang="en-GB" dirty="0"/>
              <a:t>Searching and Downloading datasets from different online platforms</a:t>
            </a:r>
          </a:p>
          <a:p>
            <a:pPr lvl="1"/>
            <a:r>
              <a:rPr lang="en-GB" dirty="0"/>
              <a:t>Preprocessing</a:t>
            </a:r>
          </a:p>
          <a:p>
            <a:pPr lvl="1"/>
            <a:r>
              <a:rPr lang="en-GB" dirty="0"/>
              <a:t>Exploratory Data Analysis (EDA) </a:t>
            </a:r>
          </a:p>
          <a:p>
            <a:pPr lvl="1"/>
            <a:r>
              <a:rPr lang="en-GB" dirty="0"/>
              <a:t>Data Visualization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9F48D-8FC8-EA4C-9F18-AB41CC3BC7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z="1800" b="1" noProof="0" smtClean="0"/>
              <a:pPr/>
              <a:t>2</a:t>
            </a:fld>
            <a:endParaRPr lang="en-US" sz="1800" b="1" noProof="0" dirty="0"/>
          </a:p>
        </p:txBody>
      </p:sp>
    </p:spTree>
    <p:extLst>
      <p:ext uri="{BB962C8B-B14F-4D97-AF65-F5344CB8AC3E}">
        <p14:creationId xmlns:p14="http://schemas.microsoft.com/office/powerpoint/2010/main" val="1572776502"/>
      </p:ext>
    </p:extLst>
  </p:cSld>
  <p:clrMapOvr>
    <a:masterClrMapping/>
  </p:clrMapOvr>
  <p:transition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2A82C-9CEF-7A56-CE27-1DC0A6FCB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(Iris Dataset)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30707-DC78-5245-EAFE-397841896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B40CD-7118-6C45-2D37-BB0613FCC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3198B3D-3C92-0A24-5D64-891E603E79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540318"/>
              </p:ext>
            </p:extLst>
          </p:nvPr>
        </p:nvGraphicFramePr>
        <p:xfrm>
          <a:off x="727788" y="960121"/>
          <a:ext cx="11101355" cy="56145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0271">
                  <a:extLst>
                    <a:ext uri="{9D8B030D-6E8A-4147-A177-3AD203B41FA5}">
                      <a16:colId xmlns:a16="http://schemas.microsoft.com/office/drawing/2014/main" val="2980121693"/>
                    </a:ext>
                  </a:extLst>
                </a:gridCol>
                <a:gridCol w="2220271">
                  <a:extLst>
                    <a:ext uri="{9D8B030D-6E8A-4147-A177-3AD203B41FA5}">
                      <a16:colId xmlns:a16="http://schemas.microsoft.com/office/drawing/2014/main" val="179725635"/>
                    </a:ext>
                  </a:extLst>
                </a:gridCol>
                <a:gridCol w="2220271">
                  <a:extLst>
                    <a:ext uri="{9D8B030D-6E8A-4147-A177-3AD203B41FA5}">
                      <a16:colId xmlns:a16="http://schemas.microsoft.com/office/drawing/2014/main" val="1971942848"/>
                    </a:ext>
                  </a:extLst>
                </a:gridCol>
                <a:gridCol w="2220271">
                  <a:extLst>
                    <a:ext uri="{9D8B030D-6E8A-4147-A177-3AD203B41FA5}">
                      <a16:colId xmlns:a16="http://schemas.microsoft.com/office/drawing/2014/main" val="1799430966"/>
                    </a:ext>
                  </a:extLst>
                </a:gridCol>
                <a:gridCol w="2220271">
                  <a:extLst>
                    <a:ext uri="{9D8B030D-6E8A-4147-A177-3AD203B41FA5}">
                      <a16:colId xmlns:a16="http://schemas.microsoft.com/office/drawing/2014/main" val="233529690"/>
                    </a:ext>
                  </a:extLst>
                </a:gridCol>
              </a:tblGrid>
              <a:tr h="9280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sepal.length</a:t>
                      </a:r>
                      <a:endParaRPr lang="en-US" sz="3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86" marR="9286" marT="928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sepal.width</a:t>
                      </a:r>
                      <a:endParaRPr lang="en-US" sz="3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86" marR="9286" marT="928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petal.length</a:t>
                      </a:r>
                      <a:endParaRPr lang="en-US" sz="3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86" marR="9286" marT="928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petal.width</a:t>
                      </a:r>
                      <a:endParaRPr lang="en-US" sz="3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86" marR="9286" marT="928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variety</a:t>
                      </a:r>
                    </a:p>
                  </a:txBody>
                  <a:tcPr marL="9286" marR="9286" marT="9286" marB="0" anchor="ctr"/>
                </a:tc>
                <a:extLst>
                  <a:ext uri="{0D108BD9-81ED-4DB2-BD59-A6C34878D82A}">
                    <a16:rowId xmlns:a16="http://schemas.microsoft.com/office/drawing/2014/main" val="4015496978"/>
                  </a:ext>
                </a:extLst>
              </a:tr>
              <a:tr h="4686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5.1</a:t>
                      </a:r>
                    </a:p>
                  </a:txBody>
                  <a:tcPr marL="9286" marR="9286" marT="928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</a:t>
                      </a:r>
                    </a:p>
                  </a:txBody>
                  <a:tcPr marL="9286" marR="9286" marT="928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</a:t>
                      </a:r>
                    </a:p>
                  </a:txBody>
                  <a:tcPr marL="9286" marR="9286" marT="928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marL="9286" marR="9286" marT="928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Setosa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86" marR="9286" marT="928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8345355"/>
                  </a:ext>
                </a:extLst>
              </a:tr>
              <a:tr h="4686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4.9</a:t>
                      </a:r>
                    </a:p>
                  </a:txBody>
                  <a:tcPr marL="9286" marR="9286" marT="928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286" marR="9286" marT="928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</a:t>
                      </a:r>
                    </a:p>
                  </a:txBody>
                  <a:tcPr marL="9286" marR="9286" marT="928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marL="9286" marR="9286" marT="928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Setosa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86" marR="9286" marT="928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806236"/>
                  </a:ext>
                </a:extLst>
              </a:tr>
              <a:tr h="4686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4.7</a:t>
                      </a:r>
                    </a:p>
                  </a:txBody>
                  <a:tcPr marL="9286" marR="9286" marT="928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</a:t>
                      </a:r>
                    </a:p>
                  </a:txBody>
                  <a:tcPr marL="9286" marR="9286" marT="928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</a:p>
                  </a:txBody>
                  <a:tcPr marL="9286" marR="9286" marT="928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marL="9286" marR="9286" marT="928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Setosa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86" marR="9286" marT="928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658843"/>
                  </a:ext>
                </a:extLst>
              </a:tr>
              <a:tr h="4686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4.6</a:t>
                      </a:r>
                    </a:p>
                  </a:txBody>
                  <a:tcPr marL="9286" marR="9286" marT="928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3.1</a:t>
                      </a:r>
                    </a:p>
                  </a:txBody>
                  <a:tcPr marL="9286" marR="9286" marT="928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</a:t>
                      </a:r>
                    </a:p>
                  </a:txBody>
                  <a:tcPr marL="9286" marR="9286" marT="928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marL="9286" marR="9286" marT="928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Setosa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86" marR="9286" marT="928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596326"/>
                  </a:ext>
                </a:extLst>
              </a:tr>
              <a:tr h="468652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9286" marR="9286" marT="9286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3.2</a:t>
                      </a:r>
                    </a:p>
                  </a:txBody>
                  <a:tcPr marL="9286" marR="9286" marT="9286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4.7</a:t>
                      </a:r>
                    </a:p>
                  </a:txBody>
                  <a:tcPr marL="9286" marR="9286" marT="9286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1.4</a:t>
                      </a:r>
                    </a:p>
                  </a:txBody>
                  <a:tcPr marL="9286" marR="9286" marT="9286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9286" marR="9286" marT="9286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484136"/>
                  </a:ext>
                </a:extLst>
              </a:tr>
              <a:tr h="468652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6.4</a:t>
                      </a:r>
                    </a:p>
                  </a:txBody>
                  <a:tcPr marL="9286" marR="9286" marT="9286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3.2</a:t>
                      </a:r>
                    </a:p>
                  </a:txBody>
                  <a:tcPr marL="9286" marR="9286" marT="9286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4.5</a:t>
                      </a:r>
                    </a:p>
                  </a:txBody>
                  <a:tcPr marL="9286" marR="9286" marT="9286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1.5</a:t>
                      </a:r>
                    </a:p>
                  </a:txBody>
                  <a:tcPr marL="9286" marR="9286" marT="9286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9286" marR="9286" marT="9286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499803"/>
                  </a:ext>
                </a:extLst>
              </a:tr>
              <a:tr h="468652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6.9</a:t>
                      </a:r>
                    </a:p>
                  </a:txBody>
                  <a:tcPr marL="9286" marR="9286" marT="9286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3.1</a:t>
                      </a:r>
                    </a:p>
                  </a:txBody>
                  <a:tcPr marL="9286" marR="9286" marT="9286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4.9</a:t>
                      </a:r>
                    </a:p>
                  </a:txBody>
                  <a:tcPr marL="9286" marR="9286" marT="9286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1.5</a:t>
                      </a:r>
                    </a:p>
                  </a:txBody>
                  <a:tcPr marL="9286" marR="9286" marT="9286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9286" marR="9286" marT="9286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223103"/>
                  </a:ext>
                </a:extLst>
              </a:tr>
              <a:tr h="468652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6.5</a:t>
                      </a:r>
                    </a:p>
                  </a:txBody>
                  <a:tcPr marL="9286" marR="9286" marT="92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286" marR="9286" marT="92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5.8</a:t>
                      </a:r>
                    </a:p>
                  </a:txBody>
                  <a:tcPr marL="9286" marR="9286" marT="92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2.2</a:t>
                      </a:r>
                    </a:p>
                  </a:txBody>
                  <a:tcPr marL="9286" marR="9286" marT="92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9286" marR="9286" marT="92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942339"/>
                  </a:ext>
                </a:extLst>
              </a:tr>
              <a:tr h="468652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7.6</a:t>
                      </a:r>
                    </a:p>
                  </a:txBody>
                  <a:tcPr marL="9286" marR="9286" marT="92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286" marR="9286" marT="92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6.6</a:t>
                      </a:r>
                    </a:p>
                  </a:txBody>
                  <a:tcPr marL="9286" marR="9286" marT="92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2.1</a:t>
                      </a:r>
                    </a:p>
                  </a:txBody>
                  <a:tcPr marL="9286" marR="9286" marT="92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9286" marR="9286" marT="92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338974"/>
                  </a:ext>
                </a:extLst>
              </a:tr>
              <a:tr h="468652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4.9</a:t>
                      </a:r>
                    </a:p>
                  </a:txBody>
                  <a:tcPr marL="9286" marR="9286" marT="92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2.5</a:t>
                      </a:r>
                    </a:p>
                  </a:txBody>
                  <a:tcPr marL="9286" marR="9286" marT="92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4.5</a:t>
                      </a:r>
                    </a:p>
                  </a:txBody>
                  <a:tcPr marL="9286" marR="9286" marT="92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</a:t>
                      </a:r>
                    </a:p>
                  </a:txBody>
                  <a:tcPr marL="9286" marR="9286" marT="92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3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9286" marR="9286" marT="928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733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967075"/>
      </p:ext>
    </p:extLst>
  </p:cSld>
  <p:clrMapOvr>
    <a:masterClrMapping/>
  </p:clrMapOvr>
  <p:transition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2F51A-314D-BAF2-111A-4EC38FA7F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Zoo Dataset?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3D197-EF22-87FF-94FD-7BA5FBBEB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ZOO dataset contains 59 records/samples and 16 features. There are 7 target classes in it and all the data is in discrete form.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50B4F-4234-E50A-4000-4EB6D8DA9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775FA6B-2DC8-9C27-B389-42D4045FDA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465371"/>
              </p:ext>
            </p:extLst>
          </p:nvPr>
        </p:nvGraphicFramePr>
        <p:xfrm>
          <a:off x="559678" y="2323521"/>
          <a:ext cx="6459528" cy="3688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53176">
                  <a:extLst>
                    <a:ext uri="{9D8B030D-6E8A-4147-A177-3AD203B41FA5}">
                      <a16:colId xmlns:a16="http://schemas.microsoft.com/office/drawing/2014/main" val="3263521654"/>
                    </a:ext>
                  </a:extLst>
                </a:gridCol>
                <a:gridCol w="2153176">
                  <a:extLst>
                    <a:ext uri="{9D8B030D-6E8A-4147-A177-3AD203B41FA5}">
                      <a16:colId xmlns:a16="http://schemas.microsoft.com/office/drawing/2014/main" val="3705521355"/>
                    </a:ext>
                  </a:extLst>
                </a:gridCol>
                <a:gridCol w="2153176">
                  <a:extLst>
                    <a:ext uri="{9D8B030D-6E8A-4147-A177-3AD203B41FA5}">
                      <a16:colId xmlns:a16="http://schemas.microsoft.com/office/drawing/2014/main" val="3937486854"/>
                    </a:ext>
                  </a:extLst>
                </a:gridCol>
              </a:tblGrid>
              <a:tr h="442267">
                <a:tc gridSpan="3"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Features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0016350"/>
                  </a:ext>
                </a:extLst>
              </a:tr>
              <a:tr h="442267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Hair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Feathers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Eggs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706846"/>
                  </a:ext>
                </a:extLst>
              </a:tr>
              <a:tr h="442267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Milk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Airborne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Aquatic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4490760"/>
                  </a:ext>
                </a:extLst>
              </a:tr>
              <a:tr h="442267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Toothed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Backbone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4192876"/>
                  </a:ext>
                </a:extLst>
              </a:tr>
              <a:tr h="442267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Breathes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Venomous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3923978"/>
                  </a:ext>
                </a:extLst>
              </a:tr>
              <a:tr h="442267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Domestic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963617"/>
                  </a:ext>
                </a:extLst>
              </a:tr>
              <a:tr h="442267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Catsize</a:t>
                      </a:r>
                      <a:endParaRPr 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432788"/>
                  </a:ext>
                </a:extLst>
              </a:tr>
            </a:tbl>
          </a:graphicData>
        </a:graphic>
      </p:graphicFrame>
      <p:pic>
        <p:nvPicPr>
          <p:cNvPr id="6" name="Picture 2" descr="Amazon.co.jp: Totority Zoo 7 Animals 7 Figures 7 Toys: 712 Pieces 7 Real 7  Jungle 7 Animals 7 Figures 7 Africa 7 Wild 7 Plastic 7 Animals 7 Animals 7  ...">
            <a:extLst>
              <a:ext uri="{FF2B5EF4-FFF2-40B4-BE49-F238E27FC236}">
                <a16:creationId xmlns:a16="http://schemas.microsoft.com/office/drawing/2014/main" id="{15006C10-9EA8-04F8-FC55-CC96185A9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509" y="2226136"/>
            <a:ext cx="4196278" cy="367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30771"/>
      </p:ext>
    </p:extLst>
  </p:cSld>
  <p:clrMapOvr>
    <a:masterClrMapping/>
  </p:clrMapOvr>
  <p:transition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151F4-EB43-D848-F1B4-1AF1CEC13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Titanic Dataset?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96DB0-C0DB-47D7-A677-212A5A14F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Titanic dataset contains 891 records/samples and 11 features. It is the binary classification (Survived or Not-Survived). The dataset needs the label-encoding because some features are in categorical form.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B7B9C-B545-AE70-301B-25488BF0BB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5272EA1-93C3-548E-5840-CC84742E81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269915"/>
              </p:ext>
            </p:extLst>
          </p:nvPr>
        </p:nvGraphicFramePr>
        <p:xfrm>
          <a:off x="390523" y="3031166"/>
          <a:ext cx="4412385" cy="22113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0795">
                  <a:extLst>
                    <a:ext uri="{9D8B030D-6E8A-4147-A177-3AD203B41FA5}">
                      <a16:colId xmlns:a16="http://schemas.microsoft.com/office/drawing/2014/main" val="3263521654"/>
                    </a:ext>
                  </a:extLst>
                </a:gridCol>
                <a:gridCol w="1470795">
                  <a:extLst>
                    <a:ext uri="{9D8B030D-6E8A-4147-A177-3AD203B41FA5}">
                      <a16:colId xmlns:a16="http://schemas.microsoft.com/office/drawing/2014/main" val="3705521355"/>
                    </a:ext>
                  </a:extLst>
                </a:gridCol>
                <a:gridCol w="1470795">
                  <a:extLst>
                    <a:ext uri="{9D8B030D-6E8A-4147-A177-3AD203B41FA5}">
                      <a16:colId xmlns:a16="http://schemas.microsoft.com/office/drawing/2014/main" val="3937486854"/>
                    </a:ext>
                  </a:extLst>
                </a:gridCol>
              </a:tblGrid>
              <a:tr h="442267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Features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0016350"/>
                  </a:ext>
                </a:extLst>
              </a:tr>
              <a:tr h="442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Passenger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Survived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Pclass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706846"/>
                  </a:ext>
                </a:extLst>
              </a:tr>
              <a:tr h="442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4490760"/>
                  </a:ext>
                </a:extLst>
              </a:tr>
              <a:tr h="442267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SibSp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Ticket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4192876"/>
                  </a:ext>
                </a:extLst>
              </a:tr>
              <a:tr h="4422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Cabin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Embarked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3923978"/>
                  </a:ext>
                </a:extLst>
              </a:tr>
            </a:tbl>
          </a:graphicData>
        </a:graphic>
      </p:graphicFrame>
      <p:pic>
        <p:nvPicPr>
          <p:cNvPr id="6" name="Picture 4" descr="Titanic Data Prep with Pandas. How to use the Pandas library for… | by  Brenna Starkey | Medium">
            <a:extLst>
              <a:ext uri="{FF2B5EF4-FFF2-40B4-BE49-F238E27FC236}">
                <a16:creationId xmlns:a16="http://schemas.microsoft.com/office/drawing/2014/main" id="{BB9E6E3B-55F2-97D9-A80F-A408A9C51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" t="8138" r="2045"/>
          <a:stretch/>
        </p:blipFill>
        <p:spPr bwMode="auto">
          <a:xfrm>
            <a:off x="5138588" y="2861553"/>
            <a:ext cx="6872747" cy="367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084323"/>
      </p:ext>
    </p:extLst>
  </p:cSld>
  <p:clrMapOvr>
    <a:masterClrMapping/>
  </p:clrMapOvr>
  <p:transition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AFD1A-FEF5-8EE6-21D4-A979FA6AA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Population &amp; Sample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4825D-1166-8706-0021-97CC64105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Population: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The word population immediately makes us think of the entire Pakistan population of 250 million people or the entire world’s population of 7 billion people. 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 statistical inference population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isn’t used to simply describe only people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It could be any 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set of objects or units, such as tweets or photographs, or stars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It is denoted with </a:t>
            </a:r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Sample: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 sample, is a subset of the units of size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ƞ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in order to examine the observations to draw conclusions and make inferences about the population.  </a:t>
            </a:r>
            <a:r>
              <a:rPr lang="en-US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There are different ways of sampling and we should be aware of particular sampling mechanisms because it can introduce biases into the data. If the subset is </a:t>
            </a:r>
            <a:r>
              <a:rPr lang="en-US" b="1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not a representative </a:t>
            </a:r>
            <a:r>
              <a:rPr lang="en-US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version of the population then,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any conclusions you draw will simply be wrong and one-sided.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A57A6-BB63-6CF4-541C-B142AD6030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669740"/>
      </p:ext>
    </p:extLst>
  </p:cSld>
  <p:clrMapOvr>
    <a:masterClrMapping/>
  </p:clrMapOvr>
  <p:transition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BF0B7-84BF-1A2E-A183-B066189C1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much Data Required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5AD7B-5051-6DEC-CFDE-9FBDDE11D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“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How much data we need depends on what our goal is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”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For analysis purposes, we </a:t>
            </a:r>
            <a:r>
              <a:rPr lang="en-US" b="1" dirty="0">
                <a:solidFill>
                  <a:srgbClr val="EE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don’t </a:t>
            </a:r>
            <a:r>
              <a:rPr lang="en-US" dirty="0">
                <a:solidFill>
                  <a:srgbClr val="EE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need to store all the data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all the time (sampling is a solution).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Alternatively, for serving purposes if we have to generate the correct information about a user, then we need to have all the information for that particular user.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FF0000"/>
                </a:solidFill>
                <a:highlight>
                  <a:srgbClr val="00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Bias in the data: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Even if we have access to all of Facebook’s, Google’s, or Twitter’s dataset, 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any analysis we make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from that data should 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not be extended to conclude humans beyond those sets of users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or even those users 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for any particular day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499F4-E5E7-7926-15FA-1D5E4EB6C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65266"/>
      </p:ext>
    </p:extLst>
  </p:cSld>
  <p:clrMapOvr>
    <a:masterClrMapping/>
  </p:clrMapOvr>
  <p:transition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F8FA8-DA45-E2E8-29E1-E57473C88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A6A54-448E-BA4B-C286-C18218D8AB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Pandas Library (Python)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162C6C-F129-52B4-4604-6EF14B120E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Working with CSV Files: The Foundation of Data Ingestion | by Sneh Paghdal  | Medium">
            <a:extLst>
              <a:ext uri="{FF2B5EF4-FFF2-40B4-BE49-F238E27FC236}">
                <a16:creationId xmlns:a16="http://schemas.microsoft.com/office/drawing/2014/main" id="{79D3977C-F744-855C-2345-0305868B8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429" y="3701501"/>
            <a:ext cx="3096206" cy="309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11009"/>
      </p:ext>
    </p:extLst>
  </p:cSld>
  <p:clrMapOvr>
    <a:masterClrMapping/>
  </p:clrMapOvr>
  <p:transition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8B50D-A268-ED23-A2A5-624A1E15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Pandas Library (Python)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FE147-ECCB-F933-B2CF-9821BADD7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Pandas is an open-source Python library widely used for data analysis and manipulation. It provides powerful and flexible data structures, primarily Series and </a:t>
            </a:r>
            <a:r>
              <a:rPr lang="en-GB" dirty="0" err="1"/>
              <a:t>DataFrames</a:t>
            </a:r>
            <a:r>
              <a:rPr lang="en-GB" dirty="0"/>
              <a:t>, designed to make working with </a:t>
            </a:r>
            <a:r>
              <a:rPr lang="en-GB" dirty="0" err="1"/>
              <a:t>labeled</a:t>
            </a:r>
            <a:r>
              <a:rPr lang="en-GB" dirty="0"/>
              <a:t> or relational data intuitive and efficient. </a:t>
            </a:r>
          </a:p>
          <a:p>
            <a:pPr marL="0" indent="0">
              <a:buNone/>
            </a:pPr>
            <a:r>
              <a:rPr lang="en-GB" b="1" dirty="0"/>
              <a:t>Key Features and Capabilities:</a:t>
            </a:r>
          </a:p>
          <a:p>
            <a:r>
              <a:rPr lang="en-GB" b="1" dirty="0"/>
              <a:t>Data Structures:</a:t>
            </a:r>
            <a:endParaRPr lang="en-GB" dirty="0"/>
          </a:p>
          <a:p>
            <a:pPr lvl="1"/>
            <a:r>
              <a:rPr lang="en-GB" b="1" dirty="0"/>
              <a:t>Series:</a:t>
            </a:r>
            <a:r>
              <a:rPr lang="en-GB" dirty="0"/>
              <a:t> A one-dimensional </a:t>
            </a:r>
            <a:r>
              <a:rPr lang="en-GB" dirty="0" err="1"/>
              <a:t>labeled</a:t>
            </a:r>
            <a:r>
              <a:rPr lang="en-GB" dirty="0"/>
              <a:t> array capable of holding any data type (integers, strings, floats, Python objects, etc.). It can be thought of as a single column in a spreadsheet.</a:t>
            </a:r>
          </a:p>
          <a:p>
            <a:pPr lvl="1"/>
            <a:r>
              <a:rPr lang="en-GB" b="1" dirty="0" err="1"/>
              <a:t>DataFrame</a:t>
            </a:r>
            <a:r>
              <a:rPr lang="en-GB" b="1" dirty="0"/>
              <a:t>:</a:t>
            </a:r>
            <a:r>
              <a:rPr lang="en-GB" dirty="0"/>
              <a:t> A two-dimensional </a:t>
            </a:r>
            <a:r>
              <a:rPr lang="en-GB" dirty="0" err="1"/>
              <a:t>labeled</a:t>
            </a:r>
            <a:r>
              <a:rPr lang="en-GB" dirty="0"/>
              <a:t> data structure with columns of potentially different types, similar to a spreadsheet, SQL table, or a dictionary of Series objects. It is the most commonly used Pandas object.</a:t>
            </a:r>
          </a:p>
          <a:p>
            <a:pPr marL="0" indent="0">
              <a:buNone/>
            </a:pPr>
            <a:r>
              <a:rPr lang="en-GB" b="1" dirty="0"/>
              <a:t>Data Handling:</a:t>
            </a:r>
            <a:r>
              <a:rPr lang="en-GB" dirty="0"/>
              <a:t> Pandas allows for importing data from various sources (CSV, Excel, SQL databases, JSON, etc.) and exporting data to these formats.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E2C80-1418-2801-726F-852A5D2DA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769984"/>
      </p:ext>
    </p:extLst>
  </p:cSld>
  <p:clrMapOvr>
    <a:masterClrMapping/>
  </p:clrMapOvr>
  <p:transition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88121-4A39-C80D-56C9-DDE5FF443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Pandas Library (Python)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4FFA4-6804-113B-F25F-E1C371617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Data Manipulation:</a:t>
            </a:r>
            <a:r>
              <a:rPr lang="en-GB" dirty="0"/>
              <a:t> It offers extensive functionalities for:</a:t>
            </a:r>
          </a:p>
          <a:p>
            <a:pPr lvl="1"/>
            <a:r>
              <a:rPr lang="en-GB" b="1" dirty="0"/>
              <a:t>Cleaning:</a:t>
            </a:r>
            <a:r>
              <a:rPr lang="en-GB" dirty="0"/>
              <a:t> Handling missing data, removing duplicates, and correcting inconsistencies.</a:t>
            </a:r>
          </a:p>
          <a:p>
            <a:pPr lvl="1"/>
            <a:r>
              <a:rPr lang="en-GB" b="1" dirty="0"/>
              <a:t>Transformation:</a:t>
            </a:r>
            <a:r>
              <a:rPr lang="en-GB" dirty="0"/>
              <a:t> Reshaping, pivoting, merging, and joining </a:t>
            </a:r>
            <a:r>
              <a:rPr lang="en-GB" dirty="0" err="1"/>
              <a:t>DataFrames</a:t>
            </a:r>
            <a:r>
              <a:rPr lang="en-GB" dirty="0"/>
              <a:t>.</a:t>
            </a:r>
          </a:p>
          <a:p>
            <a:pPr lvl="1"/>
            <a:r>
              <a:rPr lang="en-GB" b="1" dirty="0"/>
              <a:t>Analysis:</a:t>
            </a:r>
            <a:r>
              <a:rPr lang="en-GB" dirty="0"/>
              <a:t> Grouping data, applying functions, and performing calculations like sums, averages, and counts.</a:t>
            </a:r>
          </a:p>
          <a:p>
            <a:pPr lvl="1"/>
            <a:r>
              <a:rPr lang="en-GB" b="1" dirty="0"/>
              <a:t>Indexing and Selection:</a:t>
            </a:r>
            <a:r>
              <a:rPr lang="en-GB" dirty="0"/>
              <a:t> Efficiently accessing and filtering data based on labels or conditions.</a:t>
            </a:r>
          </a:p>
          <a:p>
            <a:endParaRPr lang="en-GB" b="1" dirty="0"/>
          </a:p>
          <a:p>
            <a:pPr marL="0" indent="0">
              <a:buNone/>
            </a:pPr>
            <a:r>
              <a:rPr lang="en-GB" b="1" dirty="0"/>
              <a:t>Installation:</a:t>
            </a:r>
          </a:p>
          <a:p>
            <a:r>
              <a:rPr lang="en-GB" dirty="0"/>
              <a:t>Pandas can be installed using pip or </a:t>
            </a:r>
            <a:r>
              <a:rPr lang="en-GB" dirty="0" err="1"/>
              <a:t>conda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n-GB" dirty="0"/>
              <a:t>					</a:t>
            </a:r>
            <a:r>
              <a:rPr lang="en-GB" b="1" dirty="0">
                <a:highlight>
                  <a:srgbClr val="00FF00"/>
                </a:highlight>
              </a:rPr>
              <a:t>pip install pandas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D797B-2744-4A68-A2CB-B8BF39FD79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96006"/>
      </p:ext>
    </p:extLst>
  </p:cSld>
  <p:clrMapOvr>
    <a:masterClrMapping/>
  </p:clrMapOvr>
  <p:transition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F2304-4D60-6F5E-739B-AB15E912AA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Preprocessing &amp; EDA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C56F89-4A9F-6905-A369-907B5FD934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889006"/>
      </p:ext>
    </p:extLst>
  </p:cSld>
  <p:clrMapOvr>
    <a:masterClrMapping/>
  </p:clrMapOvr>
  <p:transition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65F8A-151F-C8F7-C0F2-C381F2F1D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Dataset Quality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6673F-0957-A6C1-7A24-6FF9ADAEF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 high-quality dataset must be: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GB" b="1" dirty="0"/>
              <a:t>a) Complete: </a:t>
            </a:r>
            <a:r>
              <a:rPr lang="en-GB" dirty="0"/>
              <a:t>Few or no missing values.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GB" b="1" dirty="0"/>
              <a:t>b) Accurate: </a:t>
            </a:r>
            <a:r>
              <a:rPr lang="en-GB" dirty="0"/>
              <a:t>Values represent reality.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GB" b="1" dirty="0"/>
              <a:t>c) Consistent: </a:t>
            </a:r>
            <a:r>
              <a:rPr lang="en-GB" dirty="0"/>
              <a:t>Uniform formatting (e.g., date format, units).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GB" b="1" dirty="0"/>
              <a:t>d) Balanced: </a:t>
            </a:r>
            <a:r>
              <a:rPr lang="en-GB" dirty="0"/>
              <a:t>Class distribution is reasonable (e.g., 50% diseased, 50% healthy—not 99% healthy).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GB" b="1" dirty="0"/>
              <a:t>e) Relevant: </a:t>
            </a:r>
            <a:r>
              <a:rPr lang="en-GB" dirty="0"/>
              <a:t>Features must relate to the prediction problem.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FDADF-C9CB-CB0D-2E9F-E51862E58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646711"/>
      </p:ext>
    </p:extLst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FE5A6-8839-0921-6E5D-4E026A8404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Dataset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F5AA45-E6A2-11E3-6CEA-28B1C1A782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332020"/>
      </p:ext>
    </p:extLst>
  </p:cSld>
  <p:clrMapOvr>
    <a:masterClrMapping/>
  </p:clrMapOvr>
  <p:transition>
    <p:rand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1A466-EDFD-EA86-AE48-10CA993A9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Exploratory Data Analysis (EDA)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DDB91-AF08-FA1A-C39B-9A1C348D9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EDA is a crucial first step in the AI model development process. 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It involves examining your dataset to understand its structure, detect patterns, spot anomalies, and generate insights. 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EDA typically helps you make decisions about data preprocessing and the types of analysis to apply later on.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DBAE9-0AE9-04A7-1C02-9882E3D06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D1D5-BB4C-97F3-67C7-325F255198ED}"/>
              </a:ext>
            </a:extLst>
          </p:cNvPr>
          <p:cNvSpPr txBox="1"/>
          <p:nvPr/>
        </p:nvSpPr>
        <p:spPr>
          <a:xfrm>
            <a:off x="2189018" y="4767041"/>
            <a:ext cx="9439948" cy="1085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>
              <a:lnSpc>
                <a:spcPct val="107000"/>
              </a:lnSpc>
              <a:spcAft>
                <a:spcPts val="800"/>
              </a:spcAft>
            </a:pPr>
            <a:r>
              <a:rPr lang="en-US" sz="2800" i="1" noProof="0" dirty="0">
                <a:solidFill>
                  <a:srgbClr val="EE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import pandas as </a:t>
            </a:r>
            <a:r>
              <a:rPr lang="en-US" sz="2800" b="1" i="1" noProof="0" dirty="0">
                <a:solidFill>
                  <a:srgbClr val="EE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pd</a:t>
            </a:r>
          </a:p>
          <a:p>
            <a:pPr marR="0" algn="just">
              <a:lnSpc>
                <a:spcPct val="107000"/>
              </a:lnSpc>
              <a:spcAft>
                <a:spcPts val="800"/>
              </a:spcAft>
            </a:pPr>
            <a:r>
              <a:rPr lang="en-US" sz="2800" i="1" noProof="0" dirty="0">
                <a:solidFill>
                  <a:srgbClr val="EE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data = </a:t>
            </a:r>
            <a:r>
              <a:rPr lang="en-US" sz="2800" b="1" i="1" noProof="0" dirty="0" err="1">
                <a:solidFill>
                  <a:srgbClr val="EE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pd</a:t>
            </a:r>
            <a:r>
              <a:rPr lang="en-US" sz="2800" i="1" noProof="0" dirty="0" err="1">
                <a:solidFill>
                  <a:srgbClr val="EE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.read_csv</a:t>
            </a:r>
            <a:r>
              <a:rPr lang="en-US" sz="2800" i="1" noProof="0" dirty="0">
                <a:solidFill>
                  <a:srgbClr val="EE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2800" i="1" noProof="0" dirty="0" err="1">
                <a:solidFill>
                  <a:srgbClr val="EE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r”your_dataset.csv</a:t>
            </a:r>
            <a:r>
              <a:rPr lang="en-US" sz="2800" i="1" noProof="0" dirty="0">
                <a:solidFill>
                  <a:srgbClr val="EE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998739599"/>
      </p:ext>
    </p:extLst>
  </p:cSld>
  <p:clrMapOvr>
    <a:masterClrMapping/>
  </p:clrMapOvr>
  <p:transition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2BE4B-EAE9-A8B2-2D6D-D3E7900F2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Steps of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888B2-9A39-D158-E410-8724EF80D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Understanding Data Structure 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print(</a:t>
            </a:r>
            <a:r>
              <a:rPr lang="en-US" i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data.shape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print(</a:t>
            </a:r>
            <a:r>
              <a:rPr lang="en-US" i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data.head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())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print(data.info())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Descriptive Statistics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print(</a:t>
            </a:r>
            <a:r>
              <a:rPr lang="en-US" i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data.describe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())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print(data['</a:t>
            </a:r>
            <a:r>
              <a:rPr lang="en-US" i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column_name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'].</a:t>
            </a:r>
            <a:r>
              <a:rPr lang="en-US" i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value_counts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C0BACC-F56D-62E1-1A39-CDC287FD1A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3" descr="Python | Pandas dataframe.info() - GeeksforGeeks">
            <a:extLst>
              <a:ext uri="{FF2B5EF4-FFF2-40B4-BE49-F238E27FC236}">
                <a16:creationId xmlns:a16="http://schemas.microsoft.com/office/drawing/2014/main" id="{453F2C23-7EE0-6CBF-2AEF-2B7D198FC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935" y="960121"/>
            <a:ext cx="3652840" cy="2799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6F8F60-E09A-74D3-C0E7-60F41859A7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096" b="9289"/>
          <a:stretch/>
        </p:blipFill>
        <p:spPr>
          <a:xfrm>
            <a:off x="1040660" y="3407821"/>
            <a:ext cx="3419373" cy="340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212459"/>
      </p:ext>
    </p:extLst>
  </p:cSld>
  <p:clrMapOvr>
    <a:masterClrMapping/>
  </p:clrMapOvr>
  <p:transition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4D23F-A89F-1D30-BD0F-ED72CE856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Steps of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8C3E3-7B3E-9D8F-0B98-99C17638C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Data Cleaning</a:t>
            </a:r>
          </a:p>
          <a:p>
            <a:pPr marL="0" indent="0">
              <a:buNone/>
            </a:pP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Handling Missing Values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Identify and handle missing data, either by filling or dropping. </a:t>
            </a:r>
          </a:p>
          <a:p>
            <a:pPr marL="0" indent="0">
              <a:buNone/>
            </a:pPr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data = </a:t>
            </a:r>
            <a:r>
              <a:rPr lang="en-US" sz="2400" i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data.dropna</a:t>
            </a:r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inplace</a:t>
            </a:r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=True)</a:t>
            </a:r>
          </a:p>
          <a:p>
            <a:pPr marL="514350" indent="-514350">
              <a:buFont typeface="+mj-lt"/>
              <a:buAutoNum type="arabicPeriod"/>
            </a:pP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ii. Removing Duplicates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If there are duplicate rows, consider removing them.</a:t>
            </a:r>
          </a:p>
          <a:p>
            <a:pPr marL="457200" lvl="1" indent="0">
              <a:buNone/>
            </a:pPr>
            <a:r>
              <a:rPr lang="en-US" sz="2800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data = </a:t>
            </a:r>
            <a:r>
              <a:rPr lang="en-US" sz="2800" i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data.drop_duplicates</a:t>
            </a:r>
            <a:r>
              <a:rPr lang="en-US" sz="2800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36F17-9D44-04B1-FD40-9E08E5476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454757"/>
      </p:ext>
    </p:extLst>
  </p:cSld>
  <p:clrMapOvr>
    <a:masterClrMapping/>
  </p:clrMapOvr>
  <p:transition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One-Hot Encoding | Machine Learning Theory">
            <a:extLst>
              <a:ext uri="{FF2B5EF4-FFF2-40B4-BE49-F238E27FC236}">
                <a16:creationId xmlns:a16="http://schemas.microsoft.com/office/drawing/2014/main" id="{D15AD6EE-EE55-FFCD-92E2-8D1416A81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825" y="4050562"/>
            <a:ext cx="5591175" cy="275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1ABCB3-C7E8-F34C-908A-A7AB6265D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Steps of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C06C9-F075-8EAD-E03F-6728008B7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077" y="960121"/>
            <a:ext cx="6637601" cy="5733642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Encode Categorical Variables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 Encoding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For ordinal categories, assign a unique integer to each category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One-Hot Encoding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For nominal (non-ordered) categories, create dummy variables (one column per category).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DC5DB-A5DC-BDB2-5A44-EBD2398C30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 descr="Scikit-Learn: Use Label Encoding Across Multiple Columns">
            <a:extLst>
              <a:ext uri="{FF2B5EF4-FFF2-40B4-BE49-F238E27FC236}">
                <a16:creationId xmlns:a16="http://schemas.microsoft.com/office/drawing/2014/main" id="{25668DDA-2C21-2FE1-8FD0-45EF2DBBB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319" y="1002465"/>
            <a:ext cx="4685604" cy="289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583119"/>
      </p:ext>
    </p:extLst>
  </p:cSld>
  <p:clrMapOvr>
    <a:masterClrMapping/>
  </p:clrMapOvr>
  <p:transition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C1B84-01F0-E696-2E61-AFAC5E43D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Steps of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76E64-9E32-52DE-F05B-B481011AB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Data Imbalance</a:t>
            </a:r>
          </a:p>
          <a:p>
            <a:pPr marL="0" indent="0">
              <a:buNone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imbalance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happens when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classes in a dataset are not evenly distributed.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example:</a:t>
            </a:r>
          </a:p>
          <a:p>
            <a:pPr marL="457200" indent="-457200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medical datasets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most patients might be healthy (90%), and only a few might have a rare disease (10%).</a:t>
            </a:r>
          </a:p>
          <a:p>
            <a:pPr marL="457200" indent="-457200"/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GB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fraud detection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fraud transactions are far fewer than normal transactions.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ECFA0E-CAC0-D6DA-6912-7CDDBB856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668251"/>
      </p:ext>
    </p:extLst>
  </p:cSld>
  <p:clrMapOvr>
    <a:masterClrMapping/>
  </p:clrMapOvr>
  <p:transition>
    <p:rand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F5FC-F859-84C4-53C5-F405B7CC1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Steps of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11079-223C-B873-46BB-F529EF83C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is Data Imbalance Important?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behaviour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which is trained on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imbalanced data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Bias in Predictions: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model might only predict the majority class and ignore the minority class.</a:t>
            </a:r>
          </a:p>
          <a:p>
            <a:pPr marL="914400" lvl="1" indent="-457200"/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Fairness (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Recall, Precision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 trained on imbalanced data may not provide fair or </a:t>
            </a:r>
            <a:r>
              <a:rPr lang="en-GB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accurate results for all categories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reducing trust in their predictions.</a:t>
            </a:r>
          </a:p>
          <a:p>
            <a:pPr marL="914400" lvl="1" indent="-457200"/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Real-world Impact: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It’s crucial in areas like health care, fraud detection, and fault prediction, where identifying minority classes can be lifesaving or cost-effective.</a:t>
            </a:r>
            <a:endParaRPr lang="en-GB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189EA-3F54-E4B7-7322-4CBC66629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38924"/>
      </p:ext>
    </p:extLst>
  </p:cSld>
  <p:clrMapOvr>
    <a:masterClrMapping/>
  </p:clrMapOvr>
  <p:transition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78D35-1B7E-5B1C-2EE0-930EC8A8B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Steps of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C438D-E2C8-D706-A1FE-658BB1405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Solutions for Data Imbalance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Resampling Techniques:</a:t>
            </a:r>
          </a:p>
          <a:p>
            <a:pPr marL="971550" lvl="1" indent="-514350">
              <a:buAutoNum type="arabicPeriod"/>
            </a:pP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Oversampling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Duplicate examples from the minority class</a:t>
            </a:r>
          </a:p>
          <a:p>
            <a:pPr marL="971550" lvl="1" indent="-514350">
              <a:buAutoNum type="arabicPeriod"/>
            </a:pPr>
            <a:r>
              <a:rPr lang="en-GB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Undersampling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Remove some examples from the majority class</a:t>
            </a:r>
          </a:p>
          <a:p>
            <a:pPr marL="457200" indent="-457200"/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Synthetic Data Generation: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SMOTE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(Synthetic Minority Oversampling Technique)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ADAYSN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(Adaptive Synthetic Sampling)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Science-Kit Learn 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</a:p>
          <a:p>
            <a:pPr marL="971550" lvl="1" indent="-514350">
              <a:buAutoNum type="arabicPeriod"/>
            </a:pPr>
            <a:endParaRPr lang="en-GB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Algorithmic Solutions:</a:t>
            </a:r>
          </a:p>
          <a:p>
            <a:pPr lvl="1"/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Use algorithms designed to handle imbalance, like decision trees or 	</a:t>
            </a: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ensemble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8B032-E0A6-E16B-1B6D-376671E82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91605"/>
      </p:ext>
    </p:extLst>
  </p:cSld>
  <p:clrMapOvr>
    <a:masterClrMapping/>
  </p:clrMapOvr>
  <p:transition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02E74-B956-5A07-2CB1-AF0394EA0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Steps of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21F69-0EC7-0CBC-85B5-E6B1BF5BB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Identifying Outliers (Box-Plot)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C3B877-1C7A-BD8A-36A5-1AC484AF2C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8A3DA6-166D-5EC8-41AB-33F5F36B65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837" t="15620" b="17712"/>
          <a:stretch/>
        </p:blipFill>
        <p:spPr>
          <a:xfrm>
            <a:off x="6420160" y="1847285"/>
            <a:ext cx="5591175" cy="426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5E29B6-59C3-1C8A-E622-95E67C93EE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3" t="5026" b="5026"/>
          <a:stretch/>
        </p:blipFill>
        <p:spPr>
          <a:xfrm>
            <a:off x="412460" y="1731592"/>
            <a:ext cx="6015847" cy="446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6743"/>
      </p:ext>
    </p:extLst>
  </p:cSld>
  <p:clrMapOvr>
    <a:masterClrMapping/>
  </p:clrMapOvr>
  <p:transition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E1E8-A62F-F450-385A-897CE6FA5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Steps of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3BA74-82E3-6BB9-26EA-5D9A26ADD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Heat Map (you already know and draw)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C23CE-3E0A-7ED5-C368-7B894FD052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2" descr="All About Heatmaps. The Comprehensive Guide | by Shrashti Singhal | Towards Data  Science">
            <a:extLst>
              <a:ext uri="{FF2B5EF4-FFF2-40B4-BE49-F238E27FC236}">
                <a16:creationId xmlns:a16="http://schemas.microsoft.com/office/drawing/2014/main" id="{C51D019C-8B6A-E44E-B6CA-ED0C89464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91" y="1976308"/>
            <a:ext cx="5529125" cy="4789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eatmap">
            <a:extLst>
              <a:ext uri="{FF2B5EF4-FFF2-40B4-BE49-F238E27FC236}">
                <a16:creationId xmlns:a16="http://schemas.microsoft.com/office/drawing/2014/main" id="{67F87B87-C5F6-CE7C-8E84-D9E943A71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34" y="2203477"/>
            <a:ext cx="523875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720026"/>
      </p:ext>
    </p:extLst>
  </p:cSld>
  <p:clrMapOvr>
    <a:masterClrMapping/>
  </p:clrMapOvr>
  <p:transition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F5422-19D9-519D-74DB-8D2AB71F6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Correlation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4EFC1-5D7C-0EBD-E9AE-1EF1D29B8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analysis is a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statistical technique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used to evaluate the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strength and direction of relationships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two or more variables.</a:t>
            </a:r>
          </a:p>
          <a:p>
            <a:pPr marL="457200" indent="-45720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coefficients, such as Pearson and Spearman, give values about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variables move together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457200" indent="-45720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analyzing these relationships, we find valuable insights into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structure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dependencies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potential multi-correlated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can influence decisions about feature engineering, model selection, and predictive analysis.</a:t>
            </a:r>
          </a:p>
          <a:p>
            <a:endParaRPr lang="en-US" sz="1400" dirty="0"/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Pearson Correlation Coefficient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Spearman Rank Correlation Coefficient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B33B76-6DE3-2834-11CA-5B1163D6D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225915"/>
      </p:ext>
    </p:extLst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C1AC0-5918-C268-F5CA-82A6E2717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Data, and File?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4F347-AF96-224E-9137-52EA8EFAB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078" y="960121"/>
            <a:ext cx="7570662" cy="5733642"/>
          </a:xfrm>
        </p:spPr>
        <p:txBody>
          <a:bodyPr/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Raw facts or figures without context, which are collected and processed to provide meaningful information. Data can be in many forms, such as text, numbers, images, audio, or video.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collection of related data stored together on a computer system, typically organized in a specific structure or format. Files can be text documents, images, videos, spreadsheets, etc.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9DB68-B5F2-94FD-5C67-689988302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D7E6529-DA64-5867-4B71-30FB54A55E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0" t="8132" r="4330" b="8836"/>
          <a:stretch/>
        </p:blipFill>
        <p:spPr bwMode="auto">
          <a:xfrm>
            <a:off x="9044049" y="1334706"/>
            <a:ext cx="2964873" cy="21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220D95C-F666-F4DD-3962-A269F684A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2846" y="3813507"/>
            <a:ext cx="23812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60405"/>
      </p:ext>
    </p:extLst>
  </p:cSld>
  <p:clrMapOvr>
    <a:masterClrMapping/>
  </p:clrMapOvr>
  <p:transition>
    <p:rand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D18BCE-CB33-ADA0-A13C-3A968240F6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5839"/>
          <a:stretch/>
        </p:blipFill>
        <p:spPr>
          <a:xfrm>
            <a:off x="4941368" y="4797697"/>
            <a:ext cx="7098232" cy="19544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3FE1A1-3C96-0640-D5AE-1705C703A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Pearson Correlation Coefficient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911AB-E93B-E387-E456-AC965BC2C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Pearson correlation coefficient gives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relationship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continuous variables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coefficient ranges from -1 to +1.</a:t>
            </a:r>
          </a:p>
          <a:p>
            <a:pPr lvl="1"/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+1: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Perfect positive linear relationship.</a:t>
            </a:r>
          </a:p>
          <a:p>
            <a:pPr lvl="1"/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-1: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Perfect negative linear relationship.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linear relationship.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Pearson is best for 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normally distributed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continuous data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a linear relationship.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if you have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blood pressure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health dataset, a high Pearson coefficient would indicate that they change together linearly.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1AD67-DF1D-262E-AA76-4F4F0FB6CF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746072"/>
      </p:ext>
    </p:extLst>
  </p:cSld>
  <p:clrMapOvr>
    <a:masterClrMapping/>
  </p:clrMapOvr>
  <p:transition>
    <p:rand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71AAA-675D-B30D-6018-6363CE8B0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077" y="118517"/>
            <a:ext cx="11825846" cy="689708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of Pearson Correlation Coefficient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9826B51-850C-C8D4-FDBF-889AB4F8B1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8947970"/>
              </p:ext>
            </p:extLst>
          </p:nvPr>
        </p:nvGraphicFramePr>
        <p:xfrm>
          <a:off x="182562" y="1025753"/>
          <a:ext cx="4348068" cy="33487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9356">
                  <a:extLst>
                    <a:ext uri="{9D8B030D-6E8A-4147-A177-3AD203B41FA5}">
                      <a16:colId xmlns:a16="http://schemas.microsoft.com/office/drawing/2014/main" val="619555414"/>
                    </a:ext>
                  </a:extLst>
                </a:gridCol>
                <a:gridCol w="1449356">
                  <a:extLst>
                    <a:ext uri="{9D8B030D-6E8A-4147-A177-3AD203B41FA5}">
                      <a16:colId xmlns:a16="http://schemas.microsoft.com/office/drawing/2014/main" val="3087307954"/>
                    </a:ext>
                  </a:extLst>
                </a:gridCol>
                <a:gridCol w="1449356">
                  <a:extLst>
                    <a:ext uri="{9D8B030D-6E8A-4147-A177-3AD203B41FA5}">
                      <a16:colId xmlns:a16="http://schemas.microsoft.com/office/drawing/2014/main" val="687703067"/>
                    </a:ext>
                  </a:extLst>
                </a:gridCol>
              </a:tblGrid>
              <a:tr h="441293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u="none" strike="noStrike" kern="1200" baseline="0" noProof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Person ID</a:t>
                      </a:r>
                      <a:endParaRPr lang="en-US" sz="2000" b="1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u="none" strike="noStrike" kern="1200" baseline="0" noProof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Age  (X)</a:t>
                      </a:r>
                      <a:endParaRPr lang="en-US" sz="2000" b="1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u="none" strike="noStrike" kern="1200" baseline="0" noProof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Glucose Level (Y)</a:t>
                      </a:r>
                      <a:endParaRPr lang="en-US" sz="2000" b="1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7111632"/>
                  </a:ext>
                </a:extLst>
              </a:tr>
              <a:tr h="441293"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u="none" strike="noStrike" kern="1200" baseline="0" noProof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43</a:t>
                      </a:r>
                      <a:endParaRPr lang="en-US" sz="2000" b="1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20381"/>
                  </a:ext>
                </a:extLst>
              </a:tr>
              <a:tr h="441293"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633313"/>
                  </a:ext>
                </a:extLst>
              </a:tr>
              <a:tr h="441293"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178116"/>
                  </a:ext>
                </a:extLst>
              </a:tr>
              <a:tr h="441293"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703783"/>
                  </a:ext>
                </a:extLst>
              </a:tr>
              <a:tr h="441293"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432792"/>
                  </a:ext>
                </a:extLst>
              </a:tr>
              <a:tr h="441293"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23779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53633-75C4-C758-EEF1-7EEB8FF3C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19823" y="6445378"/>
            <a:ext cx="1689100" cy="365125"/>
          </a:xfrm>
        </p:spPr>
        <p:txBody>
          <a:bodyPr/>
          <a:lstStyle/>
          <a:p>
            <a:fld id="{7472CE09-311C-4CDB-87AD-5FE14EBCB3AD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0A1BEE-0495-E67F-1C91-053ADAFAD037}"/>
              </a:ext>
            </a:extLst>
          </p:cNvPr>
          <p:cNvSpPr txBox="1"/>
          <p:nvPr/>
        </p:nvSpPr>
        <p:spPr>
          <a:xfrm>
            <a:off x="182562" y="5242817"/>
            <a:ext cx="63738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(x) = 41.16</a:t>
            </a: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(y) = 81.0</a:t>
            </a: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EF2E802-A632-CC10-87D6-ECC1F9917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688793"/>
              </p:ext>
            </p:extLst>
          </p:nvPr>
        </p:nvGraphicFramePr>
        <p:xfrm>
          <a:off x="4931121" y="2879090"/>
          <a:ext cx="7014463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1192">
                  <a:extLst>
                    <a:ext uri="{9D8B030D-6E8A-4147-A177-3AD203B41FA5}">
                      <a16:colId xmlns:a16="http://schemas.microsoft.com/office/drawing/2014/main" val="619555414"/>
                    </a:ext>
                  </a:extLst>
                </a:gridCol>
                <a:gridCol w="2331411">
                  <a:extLst>
                    <a:ext uri="{9D8B030D-6E8A-4147-A177-3AD203B41FA5}">
                      <a16:colId xmlns:a16="http://schemas.microsoft.com/office/drawing/2014/main" val="3087307954"/>
                    </a:ext>
                  </a:extLst>
                </a:gridCol>
                <a:gridCol w="3051860">
                  <a:extLst>
                    <a:ext uri="{9D8B030D-6E8A-4147-A177-3AD203B41FA5}">
                      <a16:colId xmlns:a16="http://schemas.microsoft.com/office/drawing/2014/main" val="687703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u="none" strike="noStrike" kern="1200" baseline="0" noProof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ID</a:t>
                      </a:r>
                      <a:endParaRPr lang="en-US" sz="2000" b="1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u="none" strike="noStrike" kern="1200" baseline="0" noProof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Age  (X)</a:t>
                      </a:r>
                      <a:endParaRPr lang="en-US" sz="2000" b="1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u="none" strike="noStrike" kern="1200" baseline="0" noProof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Glucose Level (Y)</a:t>
                      </a:r>
                      <a:endParaRPr lang="en-US" sz="2000" b="1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7111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u="none" strike="noStrike" kern="1200" baseline="0" noProof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43</a:t>
                      </a:r>
                      <a:endParaRPr lang="en-US" sz="2000" b="1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20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633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178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703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432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237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247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486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483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247/6 = </a:t>
                      </a:r>
                      <a:r>
                        <a:rPr lang="en-US" sz="2000" b="1" noProof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486/6 = </a:t>
                      </a:r>
                      <a:r>
                        <a:rPr lang="en-US" sz="2000" b="1" noProof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4094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FAEF026-1C4E-4E9C-F4A2-9A00624D7826}"/>
              </a:ext>
            </a:extLst>
          </p:cNvPr>
          <p:cNvSpPr txBox="1"/>
          <p:nvPr/>
        </p:nvSpPr>
        <p:spPr>
          <a:xfrm>
            <a:off x="0" y="0"/>
            <a:ext cx="2864498" cy="33590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EE0000"/>
                </a:solidFill>
              </a:rPr>
              <a:t>Not Included in your Syllabus</a:t>
            </a:r>
          </a:p>
        </p:txBody>
      </p:sp>
    </p:spTree>
    <p:extLst>
      <p:ext uri="{BB962C8B-B14F-4D97-AF65-F5344CB8AC3E}">
        <p14:creationId xmlns:p14="http://schemas.microsoft.com/office/powerpoint/2010/main" val="3086434976"/>
      </p:ext>
    </p:extLst>
  </p:cSld>
  <p:clrMapOvr>
    <a:masterClrMapping/>
  </p:clrMapOvr>
  <p:transition>
    <p:rand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8ECEE-899B-98C0-065B-F4E4CB6D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Pearson Correlation Coefficient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4C755-5186-6785-9E60-3C9B52F14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1086" y="5234473"/>
            <a:ext cx="6618514" cy="145929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(43–41.16)(99–81) + (21–41.16)(65–81) + (25–41.16)(79–81) + (42–41.16)(75–81) + (57–41.16)(87–81)   +   (59–41.16)(81–81)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AC938-446D-D2A5-A809-AD99672311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42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1943812-A1E0-BE66-D0EC-7F90ABB875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684554"/>
              </p:ext>
            </p:extLst>
          </p:nvPr>
        </p:nvGraphicFramePr>
        <p:xfrm>
          <a:off x="828987" y="1335615"/>
          <a:ext cx="11182351" cy="3197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5899">
                  <a:extLst>
                    <a:ext uri="{9D8B030D-6E8A-4147-A177-3AD203B41FA5}">
                      <a16:colId xmlns:a16="http://schemas.microsoft.com/office/drawing/2014/main" val="619555414"/>
                    </a:ext>
                  </a:extLst>
                </a:gridCol>
                <a:gridCol w="1144743">
                  <a:extLst>
                    <a:ext uri="{9D8B030D-6E8A-4147-A177-3AD203B41FA5}">
                      <a16:colId xmlns:a16="http://schemas.microsoft.com/office/drawing/2014/main" val="3126619807"/>
                    </a:ext>
                  </a:extLst>
                </a:gridCol>
                <a:gridCol w="2000298">
                  <a:extLst>
                    <a:ext uri="{9D8B030D-6E8A-4147-A177-3AD203B41FA5}">
                      <a16:colId xmlns:a16="http://schemas.microsoft.com/office/drawing/2014/main" val="3087307954"/>
                    </a:ext>
                  </a:extLst>
                </a:gridCol>
                <a:gridCol w="1517743">
                  <a:extLst>
                    <a:ext uri="{9D8B030D-6E8A-4147-A177-3AD203B41FA5}">
                      <a16:colId xmlns:a16="http://schemas.microsoft.com/office/drawing/2014/main" val="2160455591"/>
                    </a:ext>
                  </a:extLst>
                </a:gridCol>
                <a:gridCol w="1844556">
                  <a:extLst>
                    <a:ext uri="{9D8B030D-6E8A-4147-A177-3AD203B41FA5}">
                      <a16:colId xmlns:a16="http://schemas.microsoft.com/office/drawing/2014/main" val="687703067"/>
                    </a:ext>
                  </a:extLst>
                </a:gridCol>
                <a:gridCol w="1844556">
                  <a:extLst>
                    <a:ext uri="{9D8B030D-6E8A-4147-A177-3AD203B41FA5}">
                      <a16:colId xmlns:a16="http://schemas.microsoft.com/office/drawing/2014/main" val="2443704952"/>
                    </a:ext>
                  </a:extLst>
                </a:gridCol>
                <a:gridCol w="1844556">
                  <a:extLst>
                    <a:ext uri="{9D8B030D-6E8A-4147-A177-3AD203B41FA5}">
                      <a16:colId xmlns:a16="http://schemas.microsoft.com/office/drawing/2014/main" val="2934300673"/>
                    </a:ext>
                  </a:extLst>
                </a:gridCol>
              </a:tblGrid>
              <a:tr h="220019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u="none" strike="noStrike" kern="1200" baseline="0" noProof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ID</a:t>
                      </a:r>
                      <a:endParaRPr lang="en-US" sz="2000" b="1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u="none" strike="noStrike" kern="1200" baseline="0" noProof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b="1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u="none" strike="noStrike" kern="1200" baseline="0" noProof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x-</a:t>
                      </a:r>
                      <a:r>
                        <a:rPr lang="en-US" sz="2000" b="1" i="0" u="none" strike="noStrike" kern="1200" baseline="0" noProof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b="1" noProof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u="none" strike="noStrike" kern="1200" baseline="0" noProof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x-</a:t>
                      </a:r>
                      <a:r>
                        <a:rPr lang="en-US" sz="2000" b="1" i="0" u="none" strike="noStrike" kern="1200" baseline="0" noProof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b="1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u="none" strike="noStrike" kern="1200" baseline="0" noProof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</a:t>
                      </a:r>
                      <a:endParaRPr lang="en-US" sz="2000" b="1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u="none" strike="noStrike" kern="1200" baseline="0" noProof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y-</a:t>
                      </a:r>
                      <a:r>
                        <a:rPr lang="en-US" sz="2000" b="1" i="0" u="none" strike="noStrike" kern="1200" baseline="0" noProof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</a:t>
                      </a:r>
                      <a:endParaRPr lang="en-US" sz="2000" b="1" noProof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u="none" strike="noStrike" kern="1200" baseline="0" noProof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y-</a:t>
                      </a:r>
                      <a:r>
                        <a:rPr lang="en-US" sz="2000" b="1" i="0" u="none" strike="noStrike" kern="1200" baseline="0" noProof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</a:t>
                      </a:r>
                      <a:endParaRPr lang="en-US" sz="2000" b="1" noProof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7111632"/>
                  </a:ext>
                </a:extLst>
              </a:tr>
              <a:tr h="400165"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u="none" strike="noStrike" kern="1200" baseline="0" noProof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43</a:t>
                      </a:r>
                      <a:endParaRPr lang="en-US" sz="2000" b="1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u="none" strike="noStrike" kern="1200" baseline="0" noProof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43 – 41.16 =</a:t>
                      </a:r>
                      <a:endParaRPr lang="en-US" sz="2000" b="1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u="none" strike="noStrike" kern="1200" baseline="0" noProof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1.84</a:t>
                      </a:r>
                      <a:endParaRPr lang="en-US" sz="2000" b="1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</a:t>
                      </a:r>
                      <a:r>
                        <a:rPr lang="en-US" sz="2000" b="1" i="0" u="none" strike="noStrike" kern="1200" baseline="0" noProof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– 81 =</a:t>
                      </a:r>
                      <a:endParaRPr lang="en-US" sz="2000" b="1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20381"/>
                  </a:ext>
                </a:extLst>
              </a:tr>
              <a:tr h="400165"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r>
                        <a:rPr lang="en-US" sz="2000" b="1" i="0" u="none" strike="noStrike" kern="1200" baseline="0" noProof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– 41.16 = </a:t>
                      </a:r>
                      <a:endParaRPr lang="en-US" sz="2000" b="1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</a:t>
                      </a:r>
                      <a:r>
                        <a:rPr lang="en-US" sz="2000" b="1" i="0" u="none" strike="noStrike" kern="1200" baseline="0" noProof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– 81 = </a:t>
                      </a:r>
                      <a:endParaRPr lang="en-US" sz="2000" b="1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633313"/>
                  </a:ext>
                </a:extLst>
              </a:tr>
              <a:tr h="400165"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r>
                        <a:rPr lang="en-US" sz="2000" b="1" i="0" u="none" strike="noStrike" kern="1200" baseline="0" noProof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– 41.16 = </a:t>
                      </a:r>
                      <a:endParaRPr lang="en-US" sz="2000" b="1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-16.16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</a:t>
                      </a:r>
                      <a:r>
                        <a:rPr lang="en-US" sz="2000" b="1" i="0" u="none" strike="noStrike" kern="1200" baseline="0" noProof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– 81 =</a:t>
                      </a:r>
                      <a:endParaRPr lang="en-US" sz="2000" b="1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178116"/>
                  </a:ext>
                </a:extLst>
              </a:tr>
              <a:tr h="400165"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</a:t>
                      </a:r>
                      <a:r>
                        <a:rPr lang="en-US" sz="2000" b="1" i="0" u="none" strike="noStrike" kern="1200" baseline="0" noProof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– 41.16 = </a:t>
                      </a:r>
                      <a:endParaRPr lang="en-US" sz="2000" b="1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</a:t>
                      </a:r>
                      <a:r>
                        <a:rPr lang="en-US" sz="2000" b="1" i="0" u="none" strike="noStrike" kern="1200" baseline="0" noProof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– 81 =</a:t>
                      </a:r>
                      <a:endParaRPr lang="en-US" sz="2000" b="1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703783"/>
                  </a:ext>
                </a:extLst>
              </a:tr>
              <a:tr h="400165"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</a:t>
                      </a:r>
                      <a:r>
                        <a:rPr lang="en-US" sz="2000" b="1" i="0" u="none" strike="noStrike" kern="1200" baseline="0" noProof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– 41.16 = </a:t>
                      </a:r>
                      <a:endParaRPr lang="en-US" sz="2000" b="1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</a:t>
                      </a:r>
                      <a:r>
                        <a:rPr lang="en-US" sz="2000" b="1" i="0" u="none" strike="noStrike" kern="1200" baseline="0" noProof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– 81 =</a:t>
                      </a:r>
                      <a:endParaRPr lang="en-US" sz="2000" b="1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432792"/>
                  </a:ext>
                </a:extLst>
              </a:tr>
              <a:tr h="400165"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  <a:r>
                        <a:rPr lang="en-US" sz="2000" b="1" i="0" u="none" strike="noStrike" kern="1200" baseline="0" noProof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– 41.16 = </a:t>
                      </a:r>
                      <a:endParaRPr lang="en-US" sz="2000" b="1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</a:t>
                      </a:r>
                      <a:r>
                        <a:rPr lang="en-US" sz="2000" b="1" i="0" u="none" strike="noStrike" kern="1200" baseline="0" noProof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– 81 =</a:t>
                      </a:r>
                      <a:endParaRPr lang="en-US" sz="2000" b="1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237799"/>
                  </a:ext>
                </a:extLst>
              </a:tr>
              <a:tr h="400165"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247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486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078192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D5D42C8-1CD0-204F-5723-C950348620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597" r="36917" b="62743"/>
          <a:stretch/>
        </p:blipFill>
        <p:spPr>
          <a:xfrm>
            <a:off x="576632" y="5131882"/>
            <a:ext cx="4257964" cy="7281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743E48-07F9-DE84-C5B9-7DB9ED4818E2}"/>
              </a:ext>
            </a:extLst>
          </p:cNvPr>
          <p:cNvSpPr txBox="1"/>
          <p:nvPr/>
        </p:nvSpPr>
        <p:spPr>
          <a:xfrm>
            <a:off x="0" y="0"/>
            <a:ext cx="2864498" cy="33590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EE0000"/>
                </a:solidFill>
              </a:rPr>
              <a:t>Not Included in your Syllabus</a:t>
            </a:r>
          </a:p>
        </p:txBody>
      </p:sp>
    </p:spTree>
    <p:extLst>
      <p:ext uri="{BB962C8B-B14F-4D97-AF65-F5344CB8AC3E}">
        <p14:creationId xmlns:p14="http://schemas.microsoft.com/office/powerpoint/2010/main" val="915833369"/>
      </p:ext>
    </p:extLst>
  </p:cSld>
  <p:clrMapOvr>
    <a:masterClrMapping/>
  </p:clrMapOvr>
  <p:transition>
    <p:rand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C21F7-13FD-8695-5E85-8F90E9BBC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7FD24-4B0A-6670-1CD7-645E40635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Pearson Correlation Coefficient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38361-3334-B945-9C8C-7AABC1780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2767" y="5413302"/>
            <a:ext cx="5237584" cy="1263347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478.0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75244-0728-C549-B410-AE756BCAF4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43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6BFFFE0-D00A-02FD-2189-F789F831FA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191640"/>
              </p:ext>
            </p:extLst>
          </p:nvPr>
        </p:nvGraphicFramePr>
        <p:xfrm>
          <a:off x="828986" y="1335615"/>
          <a:ext cx="10489625" cy="3271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887">
                  <a:extLst>
                    <a:ext uri="{9D8B030D-6E8A-4147-A177-3AD203B41FA5}">
                      <a16:colId xmlns:a16="http://schemas.microsoft.com/office/drawing/2014/main" val="619555414"/>
                    </a:ext>
                  </a:extLst>
                </a:gridCol>
                <a:gridCol w="1088995">
                  <a:extLst>
                    <a:ext uri="{9D8B030D-6E8A-4147-A177-3AD203B41FA5}">
                      <a16:colId xmlns:a16="http://schemas.microsoft.com/office/drawing/2014/main" val="3126619807"/>
                    </a:ext>
                  </a:extLst>
                </a:gridCol>
                <a:gridCol w="1443831">
                  <a:extLst>
                    <a:ext uri="{9D8B030D-6E8A-4147-A177-3AD203B41FA5}">
                      <a16:colId xmlns:a16="http://schemas.microsoft.com/office/drawing/2014/main" val="2160455591"/>
                    </a:ext>
                  </a:extLst>
                </a:gridCol>
                <a:gridCol w="1754728">
                  <a:extLst>
                    <a:ext uri="{9D8B030D-6E8A-4147-A177-3AD203B41FA5}">
                      <a16:colId xmlns:a16="http://schemas.microsoft.com/office/drawing/2014/main" val="687703067"/>
                    </a:ext>
                  </a:extLst>
                </a:gridCol>
                <a:gridCol w="1454737">
                  <a:extLst>
                    <a:ext uri="{9D8B030D-6E8A-4147-A177-3AD203B41FA5}">
                      <a16:colId xmlns:a16="http://schemas.microsoft.com/office/drawing/2014/main" val="2934300673"/>
                    </a:ext>
                  </a:extLst>
                </a:gridCol>
                <a:gridCol w="2299854">
                  <a:extLst>
                    <a:ext uri="{9D8B030D-6E8A-4147-A177-3AD203B41FA5}">
                      <a16:colId xmlns:a16="http://schemas.microsoft.com/office/drawing/2014/main" val="3762513510"/>
                    </a:ext>
                  </a:extLst>
                </a:gridCol>
                <a:gridCol w="1509593">
                  <a:extLst>
                    <a:ext uri="{9D8B030D-6E8A-4147-A177-3AD203B41FA5}">
                      <a16:colId xmlns:a16="http://schemas.microsoft.com/office/drawing/2014/main" val="1129297750"/>
                    </a:ext>
                  </a:extLst>
                </a:gridCol>
              </a:tblGrid>
              <a:tr h="405467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u="none" strike="noStrike" kern="1200" baseline="0" noProof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ID</a:t>
                      </a:r>
                      <a:endParaRPr lang="en-US" sz="2000" b="1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u="none" strike="noStrike" kern="1200" baseline="0" noProof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b="1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u="none" strike="noStrike" kern="1200" baseline="0" noProof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x-</a:t>
                      </a:r>
                      <a:r>
                        <a:rPr lang="en-US" sz="2000" b="1" i="0" u="none" strike="noStrike" kern="1200" baseline="0" noProof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b="1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u="none" strike="noStrike" kern="1200" baseline="0" noProof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</a:t>
                      </a:r>
                      <a:endParaRPr lang="en-US" sz="2000" b="1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u="none" strike="noStrike" kern="1200" baseline="0" noProof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y-</a:t>
                      </a:r>
                      <a:r>
                        <a:rPr lang="en-US" sz="2000" b="1" i="0" u="none" strike="noStrike" kern="1200" baseline="0" noProof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</a:t>
                      </a:r>
                      <a:endParaRPr lang="en-US" sz="2000" b="1" noProof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noProof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2000" b="1" i="0" u="none" strike="noStrike" kern="1200" baseline="0" noProof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x-</a:t>
                      </a:r>
                      <a:r>
                        <a:rPr lang="en-US" sz="2000" b="1" i="0" u="none" strike="noStrike" kern="1200" baseline="0" noProof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X)(</a:t>
                      </a:r>
                      <a:r>
                        <a:rPr lang="en-US" sz="2000" b="1" i="0" u="none" strike="noStrike" kern="1200" baseline="0" noProof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y-</a:t>
                      </a:r>
                      <a:r>
                        <a:rPr lang="en-US" sz="2000" b="1" i="0" u="none" strike="noStrike" kern="1200" baseline="0" noProof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Y)</a:t>
                      </a:r>
                      <a:endParaRPr lang="en-US" sz="2000" b="1" noProof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noProof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2000" b="1" i="0" u="none" strike="noStrike" kern="1200" baseline="0" noProof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x-</a:t>
                      </a:r>
                      <a:r>
                        <a:rPr lang="en-US" sz="2000" b="1" i="0" u="none" strike="noStrike" kern="1200" baseline="0" noProof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X)(</a:t>
                      </a:r>
                      <a:r>
                        <a:rPr lang="en-US" sz="2000" b="1" i="0" u="none" strike="noStrike" kern="1200" baseline="0" noProof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y-</a:t>
                      </a:r>
                      <a:r>
                        <a:rPr lang="en-US" sz="2000" b="1" i="0" u="none" strike="noStrike" kern="1200" baseline="0" noProof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Y)</a:t>
                      </a:r>
                      <a:endParaRPr lang="en-US" sz="2000" b="1" noProof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7111632"/>
                  </a:ext>
                </a:extLst>
              </a:tr>
              <a:tr h="409483"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u="none" strike="noStrike" kern="1200" baseline="0" noProof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43</a:t>
                      </a:r>
                      <a:endParaRPr lang="en-US" sz="2000" b="1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u="none" strike="noStrike" kern="1200" baseline="0" noProof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1.84</a:t>
                      </a:r>
                      <a:endParaRPr lang="en-US" sz="2000" b="1" noProof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(1.84) x (18)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20381"/>
                  </a:ext>
                </a:extLst>
              </a:tr>
              <a:tr h="409483"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(-20.16) x (-16)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322.56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633313"/>
                  </a:ext>
                </a:extLst>
              </a:tr>
              <a:tr h="409483"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-16.16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(-16.16) x (-2)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178116"/>
                  </a:ext>
                </a:extLst>
              </a:tr>
              <a:tr h="409483"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(0.84) x (-6)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703783"/>
                  </a:ext>
                </a:extLst>
              </a:tr>
              <a:tr h="409483"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(15.84) x 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432792"/>
                  </a:ext>
                </a:extLst>
              </a:tr>
              <a:tr h="409483"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(17.84) x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237799"/>
                  </a:ext>
                </a:extLst>
              </a:tr>
              <a:tr h="409483"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247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486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noProof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478.0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078192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0B216BE-4148-4040-22CB-A236DDDC9B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597" r="36917" b="62743"/>
          <a:stretch/>
        </p:blipFill>
        <p:spPr>
          <a:xfrm>
            <a:off x="1838036" y="5316811"/>
            <a:ext cx="4257964" cy="7281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85D5D6-B3F8-0449-FEF4-F8E8FD4ACFD0}"/>
              </a:ext>
            </a:extLst>
          </p:cNvPr>
          <p:cNvSpPr txBox="1"/>
          <p:nvPr/>
        </p:nvSpPr>
        <p:spPr>
          <a:xfrm>
            <a:off x="0" y="0"/>
            <a:ext cx="2864498" cy="33590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EE0000"/>
                </a:solidFill>
              </a:rPr>
              <a:t>Not Included in your Syllabus</a:t>
            </a:r>
          </a:p>
        </p:txBody>
      </p:sp>
    </p:spTree>
    <p:extLst>
      <p:ext uri="{BB962C8B-B14F-4D97-AF65-F5344CB8AC3E}">
        <p14:creationId xmlns:p14="http://schemas.microsoft.com/office/powerpoint/2010/main" val="3323176409"/>
      </p:ext>
    </p:extLst>
  </p:cSld>
  <p:clrMapOvr>
    <a:masterClrMapping/>
  </p:clrMapOvr>
  <p:transition>
    <p:rand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7CA30-49AE-D3FD-F847-660C37126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06D65-77B4-002A-DF0F-944EC7B76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Pearson Correlation Coefficient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F647F-8140-7AC2-365F-2FF0E9B65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Finding the lower equation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EDC19-9086-A1E8-7DE7-F97D87441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200336-53E4-A86D-477F-CFDF474631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74" t="42384" r="25839"/>
          <a:stretch/>
        </p:blipFill>
        <p:spPr>
          <a:xfrm>
            <a:off x="6002307" y="1126067"/>
            <a:ext cx="5224881" cy="92454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D699156-B052-317B-A641-795FC21E6C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746334"/>
              </p:ext>
            </p:extLst>
          </p:nvPr>
        </p:nvGraphicFramePr>
        <p:xfrm>
          <a:off x="757494" y="2171595"/>
          <a:ext cx="10489626" cy="3639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6469">
                  <a:extLst>
                    <a:ext uri="{9D8B030D-6E8A-4147-A177-3AD203B41FA5}">
                      <a16:colId xmlns:a16="http://schemas.microsoft.com/office/drawing/2014/main" val="619555414"/>
                    </a:ext>
                  </a:extLst>
                </a:gridCol>
                <a:gridCol w="1064127">
                  <a:extLst>
                    <a:ext uri="{9D8B030D-6E8A-4147-A177-3AD203B41FA5}">
                      <a16:colId xmlns:a16="http://schemas.microsoft.com/office/drawing/2014/main" val="3126619807"/>
                    </a:ext>
                  </a:extLst>
                </a:gridCol>
                <a:gridCol w="1410860">
                  <a:extLst>
                    <a:ext uri="{9D8B030D-6E8A-4147-A177-3AD203B41FA5}">
                      <a16:colId xmlns:a16="http://schemas.microsoft.com/office/drawing/2014/main" val="2160455591"/>
                    </a:ext>
                  </a:extLst>
                </a:gridCol>
                <a:gridCol w="1714658">
                  <a:extLst>
                    <a:ext uri="{9D8B030D-6E8A-4147-A177-3AD203B41FA5}">
                      <a16:colId xmlns:a16="http://schemas.microsoft.com/office/drawing/2014/main" val="3162656260"/>
                    </a:ext>
                  </a:extLst>
                </a:gridCol>
                <a:gridCol w="1714658">
                  <a:extLst>
                    <a:ext uri="{9D8B030D-6E8A-4147-A177-3AD203B41FA5}">
                      <a16:colId xmlns:a16="http://schemas.microsoft.com/office/drawing/2014/main" val="687703067"/>
                    </a:ext>
                  </a:extLst>
                </a:gridCol>
                <a:gridCol w="1421517">
                  <a:extLst>
                    <a:ext uri="{9D8B030D-6E8A-4147-A177-3AD203B41FA5}">
                      <a16:colId xmlns:a16="http://schemas.microsoft.com/office/drawing/2014/main" val="2934300673"/>
                    </a:ext>
                  </a:extLst>
                </a:gridCol>
                <a:gridCol w="2247337">
                  <a:extLst>
                    <a:ext uri="{9D8B030D-6E8A-4147-A177-3AD203B41FA5}">
                      <a16:colId xmlns:a16="http://schemas.microsoft.com/office/drawing/2014/main" val="1944347643"/>
                    </a:ext>
                  </a:extLst>
                </a:gridCol>
              </a:tblGrid>
              <a:tr h="450983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u="none" strike="noStrike" kern="1200" baseline="0" noProof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ID</a:t>
                      </a:r>
                      <a:endParaRPr lang="en-US" sz="2000" b="1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u="none" strike="noStrike" kern="1200" baseline="0" noProof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b="1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u="none" strike="noStrike" kern="1200" baseline="0" noProof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x-</a:t>
                      </a:r>
                      <a:r>
                        <a:rPr lang="en-US" sz="2000" b="1" i="0" u="none" strike="noStrike" kern="1200" baseline="0" noProof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  <a:endParaRPr lang="en-US" sz="2000" b="1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u="none" strike="noStrike" kern="1200" baseline="0" noProof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(x-</a:t>
                      </a:r>
                      <a:r>
                        <a:rPr lang="en-US" sz="2000" b="1" i="0" u="none" strike="noStrike" kern="1200" baseline="0" noProof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2000" b="1" i="0" u="none" strike="noStrike" kern="1200" baseline="0" noProof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)2</a:t>
                      </a:r>
                      <a:endParaRPr lang="en-US" sz="2000" b="1" noProof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u="none" strike="noStrike" kern="1200" baseline="0" noProof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</a:t>
                      </a:r>
                      <a:endParaRPr lang="en-US" sz="2000" b="1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u="none" strike="noStrike" kern="1200" baseline="0" noProof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y-</a:t>
                      </a:r>
                      <a:r>
                        <a:rPr lang="en-US" sz="2000" b="1" i="0" u="none" strike="noStrike" kern="1200" baseline="0" noProof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</a:t>
                      </a:r>
                      <a:endParaRPr lang="en-US" sz="2000" b="1" noProof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u="none" strike="noStrike" kern="1200" baseline="0" noProof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(y-</a:t>
                      </a:r>
                      <a:r>
                        <a:rPr lang="en-US" sz="2000" b="1" i="0" u="none" strike="noStrike" kern="1200" baseline="0" noProof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sz="2000" b="1" i="0" u="none" strike="noStrike" kern="1200" baseline="0" noProof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)2</a:t>
                      </a:r>
                      <a:endParaRPr lang="en-US" sz="2000" b="1" noProof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7111632"/>
                  </a:ext>
                </a:extLst>
              </a:tr>
              <a:tr h="455449"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u="none" strike="noStrike" kern="1200" baseline="0" noProof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43</a:t>
                      </a:r>
                      <a:endParaRPr lang="en-US" sz="2000" b="1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u="none" strike="noStrike" kern="1200" baseline="0" noProof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1.84</a:t>
                      </a:r>
                      <a:endParaRPr lang="en-US" sz="2000" b="1" noProof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3.3856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20381"/>
                  </a:ext>
                </a:extLst>
              </a:tr>
              <a:tr h="455449"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406.4256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633313"/>
                  </a:ext>
                </a:extLst>
              </a:tr>
              <a:tr h="455449"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-16.16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261.1456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178116"/>
                  </a:ext>
                </a:extLst>
              </a:tr>
              <a:tr h="455449"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0.7056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703783"/>
                  </a:ext>
                </a:extLst>
              </a:tr>
              <a:tr h="455449"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250.9056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432792"/>
                  </a:ext>
                </a:extLst>
              </a:tr>
              <a:tr h="455449"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318.2656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237799"/>
                  </a:ext>
                </a:extLst>
              </a:tr>
              <a:tr h="455449"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247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b="1" kern="1200" noProof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0.04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noProof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1240.8336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486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b="1" kern="1200" noProof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656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08263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4EE6D75-E73D-2027-FBC8-0873CFA436F4}"/>
              </a:ext>
            </a:extLst>
          </p:cNvPr>
          <p:cNvSpPr txBox="1"/>
          <p:nvPr/>
        </p:nvSpPr>
        <p:spPr>
          <a:xfrm>
            <a:off x="0" y="0"/>
            <a:ext cx="2864498" cy="33590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EE0000"/>
                </a:solidFill>
              </a:rPr>
              <a:t>Not Included in your Syllabus</a:t>
            </a:r>
          </a:p>
        </p:txBody>
      </p:sp>
    </p:spTree>
    <p:extLst>
      <p:ext uri="{BB962C8B-B14F-4D97-AF65-F5344CB8AC3E}">
        <p14:creationId xmlns:p14="http://schemas.microsoft.com/office/powerpoint/2010/main" val="495134036"/>
      </p:ext>
    </p:extLst>
  </p:cSld>
  <p:clrMapOvr>
    <a:masterClrMapping/>
  </p:clrMapOvr>
  <p:transition>
    <p:rand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316ED-0449-A6A4-8048-76813779E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Pearson Correlation Coefficient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59C32-B272-FB97-072D-A44BE848F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98359" y="6092889"/>
            <a:ext cx="1841241" cy="600873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Answer =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0.5409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C9C0B-8B90-F5CD-714B-C1CAC7AEB6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8D512D-92B5-1830-09B3-2B0F84971C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5839"/>
          <a:stretch/>
        </p:blipFill>
        <p:spPr>
          <a:xfrm>
            <a:off x="1112236" y="1528050"/>
            <a:ext cx="8954165" cy="2465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B884E7-C756-97CB-0445-59514CD6845B}"/>
              </a:ext>
            </a:extLst>
          </p:cNvPr>
          <p:cNvSpPr txBox="1"/>
          <p:nvPr/>
        </p:nvSpPr>
        <p:spPr>
          <a:xfrm>
            <a:off x="0" y="0"/>
            <a:ext cx="2864498" cy="33590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EE0000"/>
                </a:solidFill>
              </a:rPr>
              <a:t>Not Included in your Syllabus</a:t>
            </a:r>
          </a:p>
        </p:txBody>
      </p:sp>
    </p:spTree>
    <p:extLst>
      <p:ext uri="{BB962C8B-B14F-4D97-AF65-F5344CB8AC3E}">
        <p14:creationId xmlns:p14="http://schemas.microsoft.com/office/powerpoint/2010/main" val="3432411565"/>
      </p:ext>
    </p:extLst>
  </p:cSld>
  <p:clrMapOvr>
    <a:masterClrMapping/>
  </p:clrMapOvr>
  <p:transition>
    <p:rand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49634-030B-AF7C-B869-D014664EB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Spearman Rank Correlation Coefficient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3E103-9116-5DF0-3A7C-BF62E0EA5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Spearman correlation measures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monotonic relationship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two variables. This means it assesses if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variable increases as the other increases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but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necessarily at a constant rate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Spearman’s range is also from -1 to +1</a:t>
            </a:r>
          </a:p>
          <a:p>
            <a:pPr lvl="1"/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+1: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Perfect positive linear relationship.</a:t>
            </a:r>
          </a:p>
          <a:p>
            <a:pPr lvl="1"/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-1: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Perfect negative linear relationship.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linear relationship.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Spearman is useful for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non-linearly related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non-normally distributed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36A206-FD32-A628-E1A6-54456DB30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B8E165-E2D4-4B29-81F7-AE47182B8B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667" t="25690" r="10202" b="35791"/>
          <a:stretch/>
        </p:blipFill>
        <p:spPr>
          <a:xfrm>
            <a:off x="5064995" y="4527734"/>
            <a:ext cx="5630997" cy="222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39552"/>
      </p:ext>
    </p:extLst>
  </p:cSld>
  <p:clrMapOvr>
    <a:masterClrMapping/>
  </p:clrMapOvr>
  <p:transition>
    <p:rand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62260-C57E-B6D1-A930-EDC8B8B64C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BF639C-F65A-83A2-4EEF-A6F8174D5E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5298"/>
      </p:ext>
    </p:extLst>
  </p:cSld>
  <p:clrMapOvr>
    <a:masterClrMapping/>
  </p:clrMapOvr>
  <p:transition>
    <p:rand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8757E-9B28-A1D6-74BA-74111A1DA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Traditional vs. Data-Driven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2B72D-AF2F-E4EA-6C55-AE5B1C561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Scientists use different approaches to understand the world. Traditionally, they use a method called </a:t>
            </a:r>
            <a:r>
              <a:rPr lang="en-US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hypothesis-driven science</a:t>
            </a:r>
            <a:r>
              <a:rPr lang="en-US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, but modern data science also follows a 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data-driven approach</a:t>
            </a:r>
            <a:r>
              <a:rPr lang="en-US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>
              <a:buNone/>
            </a:pPr>
            <a:r>
              <a:rPr lang="en-US" b="1" noProof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Traditional Scientific Method (Hypothesis-Driven Science)</a:t>
            </a:r>
          </a:p>
          <a:p>
            <a:r>
              <a:rPr lang="en-US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This method </a:t>
            </a:r>
            <a:r>
              <a:rPr lang="en-US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starts with a theory or assumption </a:t>
            </a:r>
            <a:r>
              <a:rPr lang="en-US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about how something works. Then, data is collected to test whether this idea is true or false.</a:t>
            </a:r>
          </a:p>
          <a:p>
            <a:pPr marL="0" indent="0">
              <a:buNone/>
            </a:pPr>
            <a:r>
              <a:rPr lang="en-US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A scientist believes that “</a:t>
            </a:r>
            <a:r>
              <a:rPr lang="en-US" b="1" noProof="1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drinking more water improves focus</a:t>
            </a:r>
            <a:r>
              <a:rPr lang="en-US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”. They collect data from students, analyze it, and see if the hypothesis is correct.</a:t>
            </a:r>
          </a:p>
          <a:p>
            <a:pPr marL="0" indent="0">
              <a:buNone/>
            </a:pPr>
            <a:r>
              <a:rPr lang="en-US" b="1" noProof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Data-Driven Science</a:t>
            </a:r>
          </a:p>
          <a:p>
            <a:r>
              <a:rPr lang="en-US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Instead of starting with a theory, data-driven science begins by </a:t>
            </a:r>
            <a:r>
              <a:rPr lang="en-US" noProof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collecting a large dataset</a:t>
            </a:r>
            <a:r>
              <a:rPr lang="en-US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en-US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patterns and trends are explored</a:t>
            </a:r>
            <a:r>
              <a:rPr lang="en-US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These patterns may later become the foundation for new hypotheses.</a:t>
            </a:r>
          </a:p>
          <a:p>
            <a:pPr marL="0" indent="0">
              <a:buNone/>
            </a:pPr>
            <a:r>
              <a:rPr lang="en-US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A company collects customer shopping data and notices that people </a:t>
            </a:r>
            <a:r>
              <a:rPr lang="en-US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who buy laptops also buy headphones</a:t>
            </a:r>
            <a:r>
              <a:rPr lang="en-US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. This pattern can help businesses make </a:t>
            </a:r>
            <a:r>
              <a:rPr lang="en-US" noProof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  <a:r>
              <a:rPr lang="en-US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5E8D1-A1C9-F6B5-D1B2-336F87FD6D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641407"/>
      </p:ext>
    </p:extLst>
  </p:cSld>
  <p:clrMapOvr>
    <a:masterClrMapping/>
  </p:clrMapOvr>
  <p:transition>
    <p:rand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26615-F3A3-0542-53F1-F570FE4C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Traditional vs. Data-Driven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1B9A2-EE99-B5F6-24BE-F1102D5E8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noProof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Exploratory Data Analysis (EDA)</a:t>
            </a:r>
          </a:p>
          <a:p>
            <a:pPr marL="0" indent="0">
              <a:buNone/>
            </a:pPr>
            <a:r>
              <a:rPr lang="en-US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Before </a:t>
            </a:r>
            <a:r>
              <a:rPr lang="en-US" noProof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applying any model </a:t>
            </a:r>
            <a:r>
              <a:rPr lang="en-US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-US" noProof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making conclusions</a:t>
            </a:r>
            <a:r>
              <a:rPr lang="en-US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, researchers need to explore the data. This process helps in:</a:t>
            </a:r>
          </a:p>
          <a:p>
            <a:pPr marL="457200" lvl="1" indent="0">
              <a:buNone/>
            </a:pPr>
            <a:r>
              <a:rPr lang="en-US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✔ Finding patterns and trends.</a:t>
            </a:r>
          </a:p>
          <a:p>
            <a:pPr marL="457200" lvl="1" indent="0">
              <a:buNone/>
            </a:pPr>
            <a:r>
              <a:rPr lang="en-US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✔ Detecting missing or incorrect data.</a:t>
            </a:r>
          </a:p>
          <a:p>
            <a:pPr marL="457200" lvl="1" indent="0">
              <a:buNone/>
            </a:pPr>
            <a:r>
              <a:rPr lang="en-US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✔ Understanding relationships between different features.</a:t>
            </a:r>
          </a:p>
          <a:p>
            <a:endParaRPr lang="en-US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A researcher analyzing health data may find that people who exercise regularly tend to have lower cholesterol levels.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932568-6826-3464-B80F-04A35FA5ED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438985"/>
      </p:ext>
    </p:extLst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7A688-1597-C565-1AEE-2513FEDE1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Properties of data </a:t>
            </a:r>
            <a:r>
              <a:rPr lang="en-US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Structure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C313A-16FB-0B55-D719-FCCB639AF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 Structured Data: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that is organized in a clear, fixed format, typically in tables with rows and columns (like a spreadsheet)</a:t>
            </a:r>
          </a:p>
          <a:p>
            <a:pPr marL="0" indent="0" algn="ctr">
              <a:buNone/>
            </a:pPr>
            <a:r>
              <a:rPr 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An Excel sheet with columns for “Name”, “Age” and “Salary” is structured data, as each column has a specific type and format</a:t>
            </a:r>
          </a:p>
          <a:p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 Unstructured Data: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that does not have a specific format, making it harder to store in a structured database.</a:t>
            </a:r>
          </a:p>
          <a:p>
            <a:pPr marL="0" indent="0" algn="ctr">
              <a:buNone/>
            </a:pPr>
            <a:r>
              <a:rPr lang="en-GB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Text documents, emails, images, videos, and social media posts are unstructured</a:t>
            </a:r>
          </a:p>
          <a:p>
            <a:pPr marL="0" indent="0">
              <a:buNone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8386A-5AF6-7417-97B2-4C1D9F1DCB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215633"/>
      </p:ext>
    </p:extLst>
  </p:cSld>
  <p:clrMapOvr>
    <a:masterClrMapping/>
  </p:clrMapOvr>
  <p:transition>
    <p:rand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26D72-8851-85F3-8F39-D50CCC4B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Why is Looking at Data Carefully Important?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8B9D4-28EF-D581-0880-0DA96DEAE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Carefully </a:t>
            </a:r>
            <a:r>
              <a:rPr lang="en-GB" dirty="0" err="1"/>
              <a:t>analyzing</a:t>
            </a:r>
            <a:r>
              <a:rPr lang="en-GB" dirty="0"/>
              <a:t> data helps in many ways:</a:t>
            </a:r>
          </a:p>
          <a:p>
            <a:pPr lvl="1"/>
            <a:r>
              <a:rPr lang="en-GB" b="1" dirty="0"/>
              <a:t>Identifying Mistakes</a:t>
            </a:r>
            <a:r>
              <a:rPr lang="en-GB" dirty="0"/>
              <a:t>: Errors in data collection or processing can lead to wrong conclusions.</a:t>
            </a:r>
          </a:p>
          <a:p>
            <a:pPr lvl="1"/>
            <a:r>
              <a:rPr lang="en-GB" b="1" dirty="0"/>
              <a:t>Checking Statistical Assumptions</a:t>
            </a:r>
            <a:r>
              <a:rPr lang="en-GB" dirty="0"/>
              <a:t>: Many statistical models rely on specific assumptions. Violations can make models ineffective.</a:t>
            </a:r>
          </a:p>
          <a:p>
            <a:pPr lvl="1"/>
            <a:r>
              <a:rPr lang="en-GB" b="1" dirty="0"/>
              <a:t>Suggesting New Hypotheses</a:t>
            </a:r>
            <a:r>
              <a:rPr lang="en-GB" dirty="0"/>
              <a:t>: Patterns in data can inspire new scientific questions.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If an analysis of student scores shows that </a:t>
            </a:r>
            <a:r>
              <a:rPr lang="en-GB" dirty="0">
                <a:highlight>
                  <a:srgbClr val="00FFFF"/>
                </a:highlight>
              </a:rPr>
              <a:t>students who wake up early perform better in exams</a:t>
            </a:r>
            <a:r>
              <a:rPr lang="en-GB" dirty="0"/>
              <a:t>, this could lead to </a:t>
            </a:r>
            <a:r>
              <a:rPr lang="en-GB" dirty="0">
                <a:highlight>
                  <a:srgbClr val="00FF00"/>
                </a:highlight>
              </a:rPr>
              <a:t>further research on sleep and learning</a:t>
            </a:r>
            <a:r>
              <a:rPr lang="en-GB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7A813-1A14-1562-E60A-544550929E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731928"/>
      </p:ext>
    </p:extLst>
  </p:cSld>
  <p:clrMapOvr>
    <a:masterClrMapping/>
  </p:clrMapOvr>
  <p:transition>
    <p:random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97518-B66A-EE67-FE70-017A16D1D5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noProof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Anscombe’s Quartet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4D2C228-DA3A-4A6C-7945-8ED3E010FA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563139"/>
      </p:ext>
    </p:extLst>
  </p:cSld>
  <p:clrMapOvr>
    <a:masterClrMapping/>
  </p:clrMapOvr>
  <p:transition>
    <p:random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E486D-E69A-1D5B-FB9C-AD3685BFE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Statistical properties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0B367-52B3-F176-84D3-DB49B0B95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noProof="1">
                <a:solidFill>
                  <a:srgbClr val="EE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Numbers alone can sometimes be misleading</a:t>
            </a:r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. Without proper visualization, a person might not fully understand the patterns hidden in data. One famous example that proves this is </a:t>
            </a:r>
            <a:r>
              <a:rPr lang="en-GB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Anscombe’s Quartet</a:t>
            </a:r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GB" sz="1800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b="1" noProof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Anscombe’s Quartet:</a:t>
            </a:r>
          </a:p>
          <a:p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Anscombe’s Quartet consists of </a:t>
            </a:r>
            <a:r>
              <a:rPr lang="en-GB" b="1" noProof="1">
                <a:solidFill>
                  <a:schemeClr val="accent1">
                    <a:lumMod val="75000"/>
                  </a:schemeClr>
                </a:solidFill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four different datasets</a:t>
            </a:r>
            <a:r>
              <a:rPr lang="en-GB" noProof="1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that have almost the same statistical properties (such as mean, Standard deviation, variance, and correlation). </a:t>
            </a:r>
          </a:p>
          <a:p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However, </a:t>
            </a:r>
            <a:r>
              <a:rPr lang="en-GB" b="1" noProof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plotted, they look completely different </a:t>
            </a:r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and tell very different stories.</a:t>
            </a:r>
            <a:endParaRPr lang="en-US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066A1-BE3D-EFBD-4C6C-221610FB73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214570"/>
      </p:ext>
    </p:extLst>
  </p:cSld>
  <p:clrMapOvr>
    <a:masterClrMapping/>
  </p:clrMapOvr>
  <p:transition>
    <p:random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E04CE-79F6-F266-E970-D10F3DFCD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Anscombe’s Quartet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C85DF-5DB2-7565-F02A-8779553D6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6548" y="960121"/>
            <a:ext cx="8413051" cy="5733642"/>
          </a:xfrm>
        </p:spPr>
        <p:txBody>
          <a:bodyPr/>
          <a:lstStyle/>
          <a:p>
            <a:pPr marL="0" indent="0">
              <a:buNone/>
            </a:pPr>
            <a:r>
              <a:rPr lang="en-GB" b="1" noProof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1:</a:t>
            </a:r>
            <a:r>
              <a:rPr lang="en-GB" noProof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The data points follow a linear trend, meaning a straight-line relationship exists.</a:t>
            </a:r>
          </a:p>
          <a:p>
            <a:endParaRPr lang="en-GB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DD541-5496-761B-463F-87A335BA5F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53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B6C6A7-95DF-65EC-D677-B6B89482A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847798"/>
              </p:ext>
            </p:extLst>
          </p:nvPr>
        </p:nvGraphicFramePr>
        <p:xfrm>
          <a:off x="166259" y="1042943"/>
          <a:ext cx="346029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989">
                  <a:extLst>
                    <a:ext uri="{9D8B030D-6E8A-4147-A177-3AD203B41FA5}">
                      <a16:colId xmlns:a16="http://schemas.microsoft.com/office/drawing/2014/main" val="2986689559"/>
                    </a:ext>
                  </a:extLst>
                </a:gridCol>
                <a:gridCol w="1151651">
                  <a:extLst>
                    <a:ext uri="{9D8B030D-6E8A-4147-A177-3AD203B41FA5}">
                      <a16:colId xmlns:a16="http://schemas.microsoft.com/office/drawing/2014/main" val="3102502825"/>
                    </a:ext>
                  </a:extLst>
                </a:gridCol>
                <a:gridCol w="955650">
                  <a:extLst>
                    <a:ext uri="{9D8B030D-6E8A-4147-A177-3AD203B41FA5}">
                      <a16:colId xmlns:a16="http://schemas.microsoft.com/office/drawing/2014/main" val="3435485400"/>
                    </a:ext>
                  </a:extLst>
                </a:gridCol>
              </a:tblGrid>
              <a:tr h="32763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1560206"/>
                  </a:ext>
                </a:extLst>
              </a:tr>
              <a:tr h="32763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698591"/>
                  </a:ext>
                </a:extLst>
              </a:tr>
              <a:tr h="32763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6.95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41176018"/>
                  </a:ext>
                </a:extLst>
              </a:tr>
              <a:tr h="32763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7.58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3446939"/>
                  </a:ext>
                </a:extLst>
              </a:tr>
              <a:tr h="32763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8.81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6512664"/>
                  </a:ext>
                </a:extLst>
              </a:tr>
              <a:tr h="32763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0705225"/>
                  </a:ext>
                </a:extLst>
              </a:tr>
              <a:tr h="32763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9.96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4491983"/>
                  </a:ext>
                </a:extLst>
              </a:tr>
              <a:tr h="32763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5716101"/>
                  </a:ext>
                </a:extLst>
              </a:tr>
              <a:tr h="32763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155748"/>
                  </a:ext>
                </a:extLst>
              </a:tr>
              <a:tr h="32763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6933031"/>
                  </a:ext>
                </a:extLst>
              </a:tr>
              <a:tr h="32763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3411275"/>
                  </a:ext>
                </a:extLst>
              </a:tr>
              <a:tr h="327634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00914926"/>
                  </a:ext>
                </a:extLst>
              </a:tr>
              <a:tr h="32763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985733"/>
                  </a:ext>
                </a:extLst>
              </a:tr>
              <a:tr h="32763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3.31662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2.0304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7921322"/>
                  </a:ext>
                </a:extLst>
              </a:tr>
              <a:tr h="32763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EE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Correlation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EE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0.81628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961632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DAD1208-6FA9-BEAB-EFF9-3A56180DF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301" y="1782663"/>
            <a:ext cx="6733110" cy="498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470544"/>
      </p:ext>
    </p:extLst>
  </p:cSld>
  <p:clrMapOvr>
    <a:masterClrMapping/>
  </p:clrMapOvr>
  <p:transition>
    <p:random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3568C-6218-DB9D-132F-484778A79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5AD39-783E-0551-4291-EF3315A5B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Anscombe’s Quartet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DE6B1-9FDA-0140-644E-FAEF0EFA5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6548" y="960121"/>
            <a:ext cx="8413051" cy="5733642"/>
          </a:xfrm>
        </p:spPr>
        <p:txBody>
          <a:bodyPr/>
          <a:lstStyle/>
          <a:p>
            <a:pPr marL="0" indent="0">
              <a:buNone/>
            </a:pPr>
            <a:r>
              <a:rPr lang="en-GB" b="1" noProof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2:</a:t>
            </a:r>
            <a:r>
              <a:rPr lang="en-GB" noProof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The points form a </a:t>
            </a:r>
            <a:r>
              <a:rPr lang="en-GB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parabolic shape</a:t>
            </a:r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, meaning the relationship is not linear.</a:t>
            </a:r>
            <a:endParaRPr lang="en-US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2D38B-DFED-ACEC-E13A-716C75B354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C31ED4-391B-33DB-3AF8-55E9E2111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514" y="1872611"/>
            <a:ext cx="6724163" cy="4957966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3455003-90D0-AFB9-80D4-8DCBF85CF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650036"/>
              </p:ext>
            </p:extLst>
          </p:nvPr>
        </p:nvGraphicFramePr>
        <p:xfrm>
          <a:off x="180665" y="1033707"/>
          <a:ext cx="3458462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274">
                  <a:extLst>
                    <a:ext uri="{9D8B030D-6E8A-4147-A177-3AD203B41FA5}">
                      <a16:colId xmlns:a16="http://schemas.microsoft.com/office/drawing/2014/main" val="2986689559"/>
                    </a:ext>
                  </a:extLst>
                </a:gridCol>
                <a:gridCol w="1151043">
                  <a:extLst>
                    <a:ext uri="{9D8B030D-6E8A-4147-A177-3AD203B41FA5}">
                      <a16:colId xmlns:a16="http://schemas.microsoft.com/office/drawing/2014/main" val="3102502825"/>
                    </a:ext>
                  </a:extLst>
                </a:gridCol>
                <a:gridCol w="955145">
                  <a:extLst>
                    <a:ext uri="{9D8B030D-6E8A-4147-A177-3AD203B41FA5}">
                      <a16:colId xmlns:a16="http://schemas.microsoft.com/office/drawing/2014/main" val="3435485400"/>
                    </a:ext>
                  </a:extLst>
                </a:gridCol>
              </a:tblGrid>
              <a:tr h="362847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1560206"/>
                  </a:ext>
                </a:extLst>
              </a:tr>
              <a:tr h="362847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698591"/>
                  </a:ext>
                </a:extLst>
              </a:tr>
              <a:tr h="362847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41176018"/>
                  </a:ext>
                </a:extLst>
              </a:tr>
              <a:tr h="362847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8.74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3446939"/>
                  </a:ext>
                </a:extLst>
              </a:tr>
              <a:tr h="362847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8.77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6512664"/>
                  </a:ext>
                </a:extLst>
              </a:tr>
              <a:tr h="362847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0705225"/>
                  </a:ext>
                </a:extLst>
              </a:tr>
              <a:tr h="362847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4491983"/>
                  </a:ext>
                </a:extLst>
              </a:tr>
              <a:tr h="362847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5716101"/>
                  </a:ext>
                </a:extLst>
              </a:tr>
              <a:tr h="362847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155748"/>
                  </a:ext>
                </a:extLst>
              </a:tr>
              <a:tr h="362847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6933031"/>
                  </a:ext>
                </a:extLst>
              </a:tr>
              <a:tr h="362847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3411275"/>
                  </a:ext>
                </a:extLst>
              </a:tr>
              <a:tr h="362847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4.74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00914926"/>
                  </a:ext>
                </a:extLst>
              </a:tr>
              <a:tr h="36284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985733"/>
                  </a:ext>
                </a:extLst>
              </a:tr>
              <a:tr h="36284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3.31662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2.0304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7921322"/>
                  </a:ext>
                </a:extLst>
              </a:tr>
              <a:tr h="36284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EE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Correlation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EE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0.81628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961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8151416"/>
      </p:ext>
    </p:extLst>
  </p:cSld>
  <p:clrMapOvr>
    <a:masterClrMapping/>
  </p:clrMapOvr>
  <p:transition>
    <p:random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B5D40-663E-43B5-6397-8729FCC10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63815-34EB-CEFF-0E1A-2763850A2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Anscombe’s Quartet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6171B-8F46-B2D8-4DF1-6042806C6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6548" y="960121"/>
            <a:ext cx="8413051" cy="5733642"/>
          </a:xfrm>
        </p:spPr>
        <p:txBody>
          <a:bodyPr/>
          <a:lstStyle/>
          <a:p>
            <a:pPr marL="0" indent="0">
              <a:buNone/>
            </a:pPr>
            <a:r>
              <a:rPr lang="en-GB" b="1" noProof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3:</a:t>
            </a:r>
            <a:r>
              <a:rPr lang="en-GB" noProof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The data appears linear, but one outlier drastically affects the trend.</a:t>
            </a:r>
            <a:endParaRPr lang="en-US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83D0B-9279-E264-83B9-6AF466F3E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9402A8-AB45-711B-6375-35E572836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946" y="1873299"/>
            <a:ext cx="6672887" cy="493869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AFB1FBD-4929-022A-2D49-40255EAC4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566184"/>
              </p:ext>
            </p:extLst>
          </p:nvPr>
        </p:nvGraphicFramePr>
        <p:xfrm>
          <a:off x="180665" y="1033707"/>
          <a:ext cx="3458462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274">
                  <a:extLst>
                    <a:ext uri="{9D8B030D-6E8A-4147-A177-3AD203B41FA5}">
                      <a16:colId xmlns:a16="http://schemas.microsoft.com/office/drawing/2014/main" val="2986689559"/>
                    </a:ext>
                  </a:extLst>
                </a:gridCol>
                <a:gridCol w="1151043">
                  <a:extLst>
                    <a:ext uri="{9D8B030D-6E8A-4147-A177-3AD203B41FA5}">
                      <a16:colId xmlns:a16="http://schemas.microsoft.com/office/drawing/2014/main" val="3102502825"/>
                    </a:ext>
                  </a:extLst>
                </a:gridCol>
                <a:gridCol w="955145">
                  <a:extLst>
                    <a:ext uri="{9D8B030D-6E8A-4147-A177-3AD203B41FA5}">
                      <a16:colId xmlns:a16="http://schemas.microsoft.com/office/drawing/2014/main" val="3435485400"/>
                    </a:ext>
                  </a:extLst>
                </a:gridCol>
              </a:tblGrid>
              <a:tr h="362847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1560206"/>
                  </a:ext>
                </a:extLst>
              </a:tr>
              <a:tr h="362847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698591"/>
                  </a:ext>
                </a:extLst>
              </a:tr>
              <a:tr h="362847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6.77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41176018"/>
                  </a:ext>
                </a:extLst>
              </a:tr>
              <a:tr h="362847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12.74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3446939"/>
                  </a:ext>
                </a:extLst>
              </a:tr>
              <a:tr h="362847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6512664"/>
                  </a:ext>
                </a:extLst>
              </a:tr>
              <a:tr h="362847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7.81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0705225"/>
                  </a:ext>
                </a:extLst>
              </a:tr>
              <a:tr h="362847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4491983"/>
                  </a:ext>
                </a:extLst>
              </a:tr>
              <a:tr h="362847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5716101"/>
                  </a:ext>
                </a:extLst>
              </a:tr>
              <a:tr h="362847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5.39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155748"/>
                  </a:ext>
                </a:extLst>
              </a:tr>
              <a:tr h="362847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6933031"/>
                  </a:ext>
                </a:extLst>
              </a:tr>
              <a:tr h="362847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3411275"/>
                  </a:ext>
                </a:extLst>
              </a:tr>
              <a:tr h="362847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5.73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00914926"/>
                  </a:ext>
                </a:extLst>
              </a:tr>
              <a:tr h="36284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985733"/>
                  </a:ext>
                </a:extLst>
              </a:tr>
              <a:tr h="36284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3.31662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2.0304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7921322"/>
                  </a:ext>
                </a:extLst>
              </a:tr>
              <a:tr h="36284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EE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Correlation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EE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0.81628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961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9545074"/>
      </p:ext>
    </p:extLst>
  </p:cSld>
  <p:clrMapOvr>
    <a:masterClrMapping/>
  </p:clrMapOvr>
  <p:transition>
    <p:random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AF03D-07E3-023E-72EA-3716823D2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1CFC1-584E-082E-A35B-A97C9E56B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Anscombe’s Quartet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2B62A-27DD-EB11-40F1-7A78E50AB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6548" y="960121"/>
            <a:ext cx="8413051" cy="5733642"/>
          </a:xfrm>
        </p:spPr>
        <p:txBody>
          <a:bodyPr/>
          <a:lstStyle/>
          <a:p>
            <a:pPr marL="0" indent="0">
              <a:buNone/>
            </a:pPr>
            <a:r>
              <a:rPr lang="en-GB" b="1" noProof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4:</a:t>
            </a:r>
            <a:r>
              <a:rPr lang="en-GB" noProof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Most points are the same, but one extreme outlier changes the overall statistics.</a:t>
            </a:r>
            <a:endParaRPr lang="en-US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3D1A7-0CD0-8E5C-D8D1-BF3C8C4B13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D3E2A0-24C5-8286-50B1-9AE679E04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9" y="1732424"/>
            <a:ext cx="6925397" cy="5125576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7E1BD35-2035-F362-179F-09822F7BB4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270571"/>
              </p:ext>
            </p:extLst>
          </p:nvPr>
        </p:nvGraphicFramePr>
        <p:xfrm>
          <a:off x="180665" y="1033707"/>
          <a:ext cx="3458462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2274">
                  <a:extLst>
                    <a:ext uri="{9D8B030D-6E8A-4147-A177-3AD203B41FA5}">
                      <a16:colId xmlns:a16="http://schemas.microsoft.com/office/drawing/2014/main" val="2986689559"/>
                    </a:ext>
                  </a:extLst>
                </a:gridCol>
                <a:gridCol w="1151043">
                  <a:extLst>
                    <a:ext uri="{9D8B030D-6E8A-4147-A177-3AD203B41FA5}">
                      <a16:colId xmlns:a16="http://schemas.microsoft.com/office/drawing/2014/main" val="3102502825"/>
                    </a:ext>
                  </a:extLst>
                </a:gridCol>
                <a:gridCol w="955145">
                  <a:extLst>
                    <a:ext uri="{9D8B030D-6E8A-4147-A177-3AD203B41FA5}">
                      <a16:colId xmlns:a16="http://schemas.microsoft.com/office/drawing/2014/main" val="3435485400"/>
                    </a:ext>
                  </a:extLst>
                </a:gridCol>
              </a:tblGrid>
              <a:tr h="362847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1560206"/>
                  </a:ext>
                </a:extLst>
              </a:tr>
              <a:tr h="362847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8.0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6.58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698591"/>
                  </a:ext>
                </a:extLst>
              </a:tr>
              <a:tr h="362847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8.0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5.76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41176018"/>
                  </a:ext>
                </a:extLst>
              </a:tr>
              <a:tr h="362847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8.0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7.71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3446939"/>
                  </a:ext>
                </a:extLst>
              </a:tr>
              <a:tr h="362847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8.0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6512664"/>
                  </a:ext>
                </a:extLst>
              </a:tr>
              <a:tr h="362847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8.0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8.47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0705225"/>
                  </a:ext>
                </a:extLst>
              </a:tr>
              <a:tr h="362847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8.0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4491983"/>
                  </a:ext>
                </a:extLst>
              </a:tr>
              <a:tr h="362847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8.0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5716101"/>
                  </a:ext>
                </a:extLst>
              </a:tr>
              <a:tr h="362847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19.0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155748"/>
                  </a:ext>
                </a:extLst>
              </a:tr>
              <a:tr h="362847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8.0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7.91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6933031"/>
                  </a:ext>
                </a:extLst>
              </a:tr>
              <a:tr h="362847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8.0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3411275"/>
                  </a:ext>
                </a:extLst>
              </a:tr>
              <a:tr h="362847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00914926"/>
                  </a:ext>
                </a:extLst>
              </a:tr>
              <a:tr h="36284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985733"/>
                  </a:ext>
                </a:extLst>
              </a:tr>
              <a:tr h="36284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3.31662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1.86025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7921322"/>
                  </a:ext>
                </a:extLst>
              </a:tr>
              <a:tr h="36284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EE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Correlation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EE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0.81628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961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4893667"/>
      </p:ext>
    </p:extLst>
  </p:cSld>
  <p:clrMapOvr>
    <a:masterClrMapping/>
  </p:clrMapOvr>
  <p:transition>
    <p:random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AA630-7F30-894D-C07A-7945C86E8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Anscombe’s Quartet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D7A94-7DFB-88F0-A696-3743584BC8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57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079A7E-ED07-7AC7-03AB-D01C786A60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11308"/>
              </p:ext>
            </p:extLst>
          </p:nvPr>
        </p:nvGraphicFramePr>
        <p:xfrm>
          <a:off x="110935" y="1031725"/>
          <a:ext cx="2752433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6214">
                  <a:extLst>
                    <a:ext uri="{9D8B030D-6E8A-4147-A177-3AD203B41FA5}">
                      <a16:colId xmlns:a16="http://schemas.microsoft.com/office/drawing/2014/main" val="2986689559"/>
                    </a:ext>
                  </a:extLst>
                </a:gridCol>
                <a:gridCol w="916063">
                  <a:extLst>
                    <a:ext uri="{9D8B030D-6E8A-4147-A177-3AD203B41FA5}">
                      <a16:colId xmlns:a16="http://schemas.microsoft.com/office/drawing/2014/main" val="3102502825"/>
                    </a:ext>
                  </a:extLst>
                </a:gridCol>
                <a:gridCol w="760156">
                  <a:extLst>
                    <a:ext uri="{9D8B030D-6E8A-4147-A177-3AD203B41FA5}">
                      <a16:colId xmlns:a16="http://schemas.microsoft.com/office/drawing/2014/main" val="3435485400"/>
                    </a:ext>
                  </a:extLst>
                </a:gridCol>
              </a:tblGrid>
              <a:tr h="262819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1560206"/>
                  </a:ext>
                </a:extLst>
              </a:tr>
              <a:tr h="262819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698591"/>
                  </a:ext>
                </a:extLst>
              </a:tr>
              <a:tr h="262819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6.95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41176018"/>
                  </a:ext>
                </a:extLst>
              </a:tr>
              <a:tr h="262819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7.58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3446939"/>
                  </a:ext>
                </a:extLst>
              </a:tr>
              <a:tr h="262819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8.81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6512664"/>
                  </a:ext>
                </a:extLst>
              </a:tr>
              <a:tr h="262819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0705225"/>
                  </a:ext>
                </a:extLst>
              </a:tr>
              <a:tr h="262819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9.96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4491983"/>
                  </a:ext>
                </a:extLst>
              </a:tr>
              <a:tr h="262819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5716101"/>
                  </a:ext>
                </a:extLst>
              </a:tr>
              <a:tr h="262819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155748"/>
                  </a:ext>
                </a:extLst>
              </a:tr>
              <a:tr h="262819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6933031"/>
                  </a:ext>
                </a:extLst>
              </a:tr>
              <a:tr h="262819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3411275"/>
                  </a:ext>
                </a:extLst>
              </a:tr>
              <a:tr h="262819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00914926"/>
                  </a:ext>
                </a:extLst>
              </a:tr>
              <a:tr h="26281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985733"/>
                  </a:ext>
                </a:extLst>
              </a:tr>
              <a:tr h="26281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3.3166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2.030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7921322"/>
                  </a:ext>
                </a:extLst>
              </a:tr>
              <a:tr h="26281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EE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Corr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EE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0.81628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96163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B871A79-CFA2-CBC7-18C2-7C08F296E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74502"/>
              </p:ext>
            </p:extLst>
          </p:nvPr>
        </p:nvGraphicFramePr>
        <p:xfrm>
          <a:off x="8955748" y="1031725"/>
          <a:ext cx="3053175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3805">
                  <a:extLst>
                    <a:ext uri="{9D8B030D-6E8A-4147-A177-3AD203B41FA5}">
                      <a16:colId xmlns:a16="http://schemas.microsoft.com/office/drawing/2014/main" val="2986689559"/>
                    </a:ext>
                  </a:extLst>
                </a:gridCol>
                <a:gridCol w="1016156">
                  <a:extLst>
                    <a:ext uri="{9D8B030D-6E8A-4147-A177-3AD203B41FA5}">
                      <a16:colId xmlns:a16="http://schemas.microsoft.com/office/drawing/2014/main" val="3102502825"/>
                    </a:ext>
                  </a:extLst>
                </a:gridCol>
                <a:gridCol w="843214">
                  <a:extLst>
                    <a:ext uri="{9D8B030D-6E8A-4147-A177-3AD203B41FA5}">
                      <a16:colId xmlns:a16="http://schemas.microsoft.com/office/drawing/2014/main" val="3435485400"/>
                    </a:ext>
                  </a:extLst>
                </a:gridCol>
              </a:tblGrid>
              <a:tr h="262819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1560206"/>
                  </a:ext>
                </a:extLst>
              </a:tr>
              <a:tr h="262819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8.0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6.58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698591"/>
                  </a:ext>
                </a:extLst>
              </a:tr>
              <a:tr h="262819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8.0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5.76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41176018"/>
                  </a:ext>
                </a:extLst>
              </a:tr>
              <a:tr h="262819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8.0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7.71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3446939"/>
                  </a:ext>
                </a:extLst>
              </a:tr>
              <a:tr h="262819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8.0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6512664"/>
                  </a:ext>
                </a:extLst>
              </a:tr>
              <a:tr h="262819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8.0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8.47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0705225"/>
                  </a:ext>
                </a:extLst>
              </a:tr>
              <a:tr h="262819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8.0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4491983"/>
                  </a:ext>
                </a:extLst>
              </a:tr>
              <a:tr h="262819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8.0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5716101"/>
                  </a:ext>
                </a:extLst>
              </a:tr>
              <a:tr h="262819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19.0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155748"/>
                  </a:ext>
                </a:extLst>
              </a:tr>
              <a:tr h="262819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8.0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7.91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6933031"/>
                  </a:ext>
                </a:extLst>
              </a:tr>
              <a:tr h="262819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8.0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3411275"/>
                  </a:ext>
                </a:extLst>
              </a:tr>
              <a:tr h="262819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00914926"/>
                  </a:ext>
                </a:extLst>
              </a:tr>
              <a:tr h="26281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985733"/>
                  </a:ext>
                </a:extLst>
              </a:tr>
              <a:tr h="26281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3.31662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1.8602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7921322"/>
                  </a:ext>
                </a:extLst>
              </a:tr>
              <a:tr h="26281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EE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Corr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EE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0.81628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96163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9632245-85D7-45A8-8447-19BF638639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253697"/>
              </p:ext>
            </p:extLst>
          </p:nvPr>
        </p:nvGraphicFramePr>
        <p:xfrm>
          <a:off x="5903687" y="1031725"/>
          <a:ext cx="3053175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3805">
                  <a:extLst>
                    <a:ext uri="{9D8B030D-6E8A-4147-A177-3AD203B41FA5}">
                      <a16:colId xmlns:a16="http://schemas.microsoft.com/office/drawing/2014/main" val="2986689559"/>
                    </a:ext>
                  </a:extLst>
                </a:gridCol>
                <a:gridCol w="1016156">
                  <a:extLst>
                    <a:ext uri="{9D8B030D-6E8A-4147-A177-3AD203B41FA5}">
                      <a16:colId xmlns:a16="http://schemas.microsoft.com/office/drawing/2014/main" val="3102502825"/>
                    </a:ext>
                  </a:extLst>
                </a:gridCol>
                <a:gridCol w="843214">
                  <a:extLst>
                    <a:ext uri="{9D8B030D-6E8A-4147-A177-3AD203B41FA5}">
                      <a16:colId xmlns:a16="http://schemas.microsoft.com/office/drawing/2014/main" val="3435485400"/>
                    </a:ext>
                  </a:extLst>
                </a:gridCol>
              </a:tblGrid>
              <a:tr h="262819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1560206"/>
                  </a:ext>
                </a:extLst>
              </a:tr>
              <a:tr h="262819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698591"/>
                  </a:ext>
                </a:extLst>
              </a:tr>
              <a:tr h="262819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6.77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41176018"/>
                  </a:ext>
                </a:extLst>
              </a:tr>
              <a:tr h="262819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12.74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3446939"/>
                  </a:ext>
                </a:extLst>
              </a:tr>
              <a:tr h="262819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6512664"/>
                  </a:ext>
                </a:extLst>
              </a:tr>
              <a:tr h="262819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7.81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0705225"/>
                  </a:ext>
                </a:extLst>
              </a:tr>
              <a:tr h="262819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4491983"/>
                  </a:ext>
                </a:extLst>
              </a:tr>
              <a:tr h="262819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5716101"/>
                  </a:ext>
                </a:extLst>
              </a:tr>
              <a:tr h="262819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5.39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155748"/>
                  </a:ext>
                </a:extLst>
              </a:tr>
              <a:tr h="262819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6933031"/>
                  </a:ext>
                </a:extLst>
              </a:tr>
              <a:tr h="262819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3411275"/>
                  </a:ext>
                </a:extLst>
              </a:tr>
              <a:tr h="262819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5.73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00914926"/>
                  </a:ext>
                </a:extLst>
              </a:tr>
              <a:tr h="26281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985733"/>
                  </a:ext>
                </a:extLst>
              </a:tr>
              <a:tr h="26281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3.31662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2.0304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7921322"/>
                  </a:ext>
                </a:extLst>
              </a:tr>
              <a:tr h="26281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EE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Corr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EE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0.81628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96163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59F0C4A-99C1-ED79-2C97-9D9C7FA57F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279320"/>
              </p:ext>
            </p:extLst>
          </p:nvPr>
        </p:nvGraphicFramePr>
        <p:xfrm>
          <a:off x="2860852" y="1031725"/>
          <a:ext cx="3053175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3805">
                  <a:extLst>
                    <a:ext uri="{9D8B030D-6E8A-4147-A177-3AD203B41FA5}">
                      <a16:colId xmlns:a16="http://schemas.microsoft.com/office/drawing/2014/main" val="2986689559"/>
                    </a:ext>
                  </a:extLst>
                </a:gridCol>
                <a:gridCol w="1016156">
                  <a:extLst>
                    <a:ext uri="{9D8B030D-6E8A-4147-A177-3AD203B41FA5}">
                      <a16:colId xmlns:a16="http://schemas.microsoft.com/office/drawing/2014/main" val="3102502825"/>
                    </a:ext>
                  </a:extLst>
                </a:gridCol>
                <a:gridCol w="843214">
                  <a:extLst>
                    <a:ext uri="{9D8B030D-6E8A-4147-A177-3AD203B41FA5}">
                      <a16:colId xmlns:a16="http://schemas.microsoft.com/office/drawing/2014/main" val="3435485400"/>
                    </a:ext>
                  </a:extLst>
                </a:gridCol>
              </a:tblGrid>
              <a:tr h="262819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1560206"/>
                  </a:ext>
                </a:extLst>
              </a:tr>
              <a:tr h="262819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698591"/>
                  </a:ext>
                </a:extLst>
              </a:tr>
              <a:tr h="262819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41176018"/>
                  </a:ext>
                </a:extLst>
              </a:tr>
              <a:tr h="262819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8.74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3446939"/>
                  </a:ext>
                </a:extLst>
              </a:tr>
              <a:tr h="262819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8.77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6512664"/>
                  </a:ext>
                </a:extLst>
              </a:tr>
              <a:tr h="262819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0705225"/>
                  </a:ext>
                </a:extLst>
              </a:tr>
              <a:tr h="262819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4491983"/>
                  </a:ext>
                </a:extLst>
              </a:tr>
              <a:tr h="262819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5716101"/>
                  </a:ext>
                </a:extLst>
              </a:tr>
              <a:tr h="262819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155748"/>
                  </a:ext>
                </a:extLst>
              </a:tr>
              <a:tr h="262819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6933031"/>
                  </a:ext>
                </a:extLst>
              </a:tr>
              <a:tr h="262819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3411275"/>
                  </a:ext>
                </a:extLst>
              </a:tr>
              <a:tr h="262819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4.74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00914926"/>
                  </a:ext>
                </a:extLst>
              </a:tr>
              <a:tr h="26281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985733"/>
                  </a:ext>
                </a:extLst>
              </a:tr>
              <a:tr h="26281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3.31662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2.0304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7921322"/>
                  </a:ext>
                </a:extLst>
              </a:tr>
              <a:tr h="26281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EE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Corr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EE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0.81628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961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5895886"/>
      </p:ext>
    </p:extLst>
  </p:cSld>
  <p:clrMapOvr>
    <a:masterClrMapping/>
  </p:clrMapOvr>
  <p:transition>
    <p:random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D388-7AAE-2321-2E9A-7A8DBF874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Anscombe’s Quartet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641B8-3816-0FC6-8754-CD8C79701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D1529-1138-014A-A3E4-CA9CA9BE7B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55E16B-BE6F-784B-4470-C793A31DB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934" y="3923250"/>
            <a:ext cx="3916676" cy="28987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F9CCF7-85EA-ED01-9478-5439EA723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006" y="3923250"/>
            <a:ext cx="3916676" cy="2898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77C6E9-5C2D-DC39-9CAB-E50AEF017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327" y="908417"/>
            <a:ext cx="3916676" cy="28879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58DD14-3610-70D8-03EB-D1ABF8F061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2006" y="985108"/>
            <a:ext cx="3916676" cy="289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00435"/>
      </p:ext>
    </p:extLst>
  </p:cSld>
  <p:clrMapOvr>
    <a:masterClrMapping/>
  </p:clrMapOvr>
  <p:transition>
    <p:random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DD499-4807-A6E0-354F-6890A41E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06D92-A7C9-13CC-14E0-9C6821A4F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Anscombe’s Quartet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C0E38-804E-552B-3D88-3CCE91E02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noProof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This is Important:</a:t>
            </a:r>
            <a:r>
              <a:rPr lang="en-GB" noProof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GB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noProof="1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Although all four datasets have similar statistical summaries, their actual patterns are completely different when visualized.</a:t>
            </a:r>
          </a:p>
          <a:p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Imagine analyzing students’ test scores. The average score might be 75, but without visualization, you wouldn’t know if most students scored around 75 or if half failed and half excelled.</a:t>
            </a:r>
          </a:p>
          <a:p>
            <a:endParaRPr lang="en-GB" sz="1200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Statistics alone cannot give us the full picture. Visualizing data helps us:</a:t>
            </a:r>
          </a:p>
          <a:p>
            <a:pPr marL="457200" lvl="1" indent="0">
              <a:buNone/>
            </a:pPr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✔ Identify real trends.</a:t>
            </a:r>
          </a:p>
          <a:p>
            <a:pPr marL="457200" lvl="1" indent="0">
              <a:buNone/>
            </a:pPr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✔ Detect outliers and unusual patterns.</a:t>
            </a:r>
          </a:p>
          <a:p>
            <a:pPr marL="457200" lvl="1" indent="0">
              <a:buNone/>
            </a:pPr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✔ Avoid misleading conclusions.</a:t>
            </a:r>
          </a:p>
          <a:p>
            <a:pPr marL="0" indent="0">
              <a:buNone/>
            </a:pPr>
            <a:r>
              <a:rPr lang="en-GB" b="1" noProof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plotting data, researcher see the true story hidden behind numbers.</a:t>
            </a:r>
          </a:p>
          <a:p>
            <a:endParaRPr lang="en-US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1CD225-14E1-3421-3B61-3C56E06180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70331"/>
      </p:ext>
    </p:extLst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56038-8812-7EE8-1F03-8379AB5EA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Properties of data </a:t>
            </a:r>
            <a:r>
              <a:rPr lang="en-US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Structure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76A72-CF11-CBE1-32AA-2C7677BE7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 Semi-Structured Data: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that isn’t as organized as structured data but has some tags or markers that make it easier to categorize</a:t>
            </a:r>
          </a:p>
          <a:p>
            <a:pPr algn="ctr"/>
            <a:endParaRPr lang="en-GB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JSON or XML files are semi-structured, as they use tags (like &lt;name&gt;John&lt;/name&gt;) to give some structure to the data, even though it’s not in a table format.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D0589-F703-6D9E-1DF4-6E5D24F849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88692"/>
      </p:ext>
    </p:extLst>
  </p:cSld>
  <p:clrMapOvr>
    <a:masterClrMapping/>
  </p:clrMapOvr>
  <p:transition>
    <p:random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ACD4F-38F9-8173-D89C-5D78D3BD0F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Types of Graph/Chart/Plot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5E341B-7F04-7CC8-A952-6882D4707E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65256"/>
      </p:ext>
    </p:extLst>
  </p:cSld>
  <p:clrMapOvr>
    <a:masterClrMapping/>
  </p:clrMapOvr>
  <p:transition>
    <p:random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375AB-016B-EA20-8AC5-934E41201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Types of Graph/Chart/Plot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7859-6B67-3FF7-2EEE-D36E33E55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77985-1A64-999F-6A58-BBEE929FD0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5" name="Shape 173" descr="choosing_a_good_chart.png">
            <a:extLst>
              <a:ext uri="{FF2B5EF4-FFF2-40B4-BE49-F238E27FC236}">
                <a16:creationId xmlns:a16="http://schemas.microsoft.com/office/drawing/2014/main" id="{4D5A11FB-E528-A00F-A278-8942EDADC48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rcRect l="5595" t="8002" r="5461" b="6373"/>
          <a:stretch/>
        </p:blipFill>
        <p:spPr>
          <a:xfrm>
            <a:off x="3032450" y="727788"/>
            <a:ext cx="9044473" cy="61302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6939186"/>
      </p:ext>
    </p:extLst>
  </p:cSld>
  <p:clrMapOvr>
    <a:masterClrMapping/>
  </p:clrMapOvr>
  <p:transition>
    <p:random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2D01-8FBB-3118-8BA4-C1B1615D4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 Dot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D10B2-77F1-A6E6-B320-64C8EFFA5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A dot plot is a simple and effective way to visualize data by </a:t>
            </a:r>
            <a:r>
              <a:rPr lang="en-GB" noProof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representing individual data points</a:t>
            </a:r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. It is beneficial when </a:t>
            </a:r>
            <a:r>
              <a:rPr lang="en-GB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displaying numerical data and comparing values across categories</a:t>
            </a:r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 or along a continuous function.</a:t>
            </a:r>
          </a:p>
          <a:p>
            <a:endParaRPr lang="en-GB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b="1" noProof="1">
                <a:solidFill>
                  <a:srgbClr val="EE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 plots show only the data points without connecting them with lines.</a:t>
            </a:r>
          </a:p>
          <a:p>
            <a:endParaRPr lang="en-GB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In mathematical terms, if a function </a:t>
            </a:r>
            <a:r>
              <a:rPr lang="en-GB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y = f(x)</a:t>
            </a:r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, a dot plot displays the points (x, y) as separate markers on a graph, while a line plot links them with lines to form a continuous representation of the function.</a:t>
            </a:r>
            <a:endParaRPr lang="en-US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FACD5-8748-36C2-7DB7-58060BD8A1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679208"/>
      </p:ext>
    </p:extLst>
  </p:cSld>
  <p:clrMapOvr>
    <a:masterClrMapping/>
  </p:clrMapOvr>
  <p:transition>
    <p:random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74917-6103-ECE9-04BF-6E1975D89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59154-61B7-18DC-9139-F694E15BE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 Dot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911E9-48BA-BC43-F439-A9AD46EA5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077" y="960121"/>
            <a:ext cx="5415290" cy="5733642"/>
          </a:xfrm>
        </p:spPr>
        <p:txBody>
          <a:bodyPr/>
          <a:lstStyle/>
          <a:p>
            <a:pPr marL="0" indent="0">
              <a:buNone/>
            </a:pPr>
            <a:r>
              <a:rPr lang="en-GB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When to Use Dot Plots</a:t>
            </a:r>
          </a:p>
          <a:p>
            <a:pPr marL="457200" indent="-457200"/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Comparing small datasets (Easier to read than a bar chart for small values).</a:t>
            </a:r>
          </a:p>
          <a:p>
            <a:pPr marL="457200" indent="-457200"/>
            <a:endParaRPr lang="en-GB" sz="1400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/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Showing frequency distributions (Useful for identifying clusters and gaps).</a:t>
            </a:r>
          </a:p>
          <a:p>
            <a:pPr marL="457200" indent="-457200"/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Emphasizing individual data points (Ensures no data is hidden within lines or bars).</a:t>
            </a:r>
            <a:endParaRPr lang="en-US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A55BA-6E10-82CF-C63A-1B519E8369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75FB5B-8FAB-AC4B-0B80-161CDFAEC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554" y="1228198"/>
            <a:ext cx="6328369" cy="519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855075"/>
      </p:ext>
    </p:extLst>
  </p:cSld>
  <p:clrMapOvr>
    <a:masterClrMapping/>
  </p:clrMapOvr>
  <p:transition>
    <p:random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34626-E05A-E007-4AE1-DE5BEE3A5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 Line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84E60-C279-B992-C153-AB6C78D00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Line charts are widely </a:t>
            </a:r>
            <a:r>
              <a:rPr lang="en-GB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used in data visualization to show trends over time </a:t>
            </a:r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-GB" noProof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 between two numerical variables</a:t>
            </a:r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GB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Creating effective line charts requires following some best practices:</a:t>
            </a:r>
          </a:p>
          <a:p>
            <a:pPr marL="914400" lvl="1" indent="-457200"/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Show Actual Data, Not Just the Fitted Line</a:t>
            </a:r>
          </a:p>
          <a:p>
            <a:pPr marL="914400" lvl="1" indent="-457200"/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Show the Full Range of Data</a:t>
            </a:r>
          </a:p>
          <a:p>
            <a:pPr marL="914400" lvl="1" indent="-457200"/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Use Color to Differentiate Multiple variables</a:t>
            </a:r>
            <a:endParaRPr lang="en-US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C4A414-4F38-CFA9-170C-86A0EA5CA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20323"/>
      </p:ext>
    </p:extLst>
  </p:cSld>
  <p:clrMapOvr>
    <a:masterClrMapping/>
  </p:clrMapOvr>
  <p:transition>
    <p:random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3F2AB-7694-2FE0-1822-7E5990293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399A1-3C4E-6107-80EA-7F2A61025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 Line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75053-87A0-BD3D-0144-AD34FEB2C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077" y="960121"/>
            <a:ext cx="4680136" cy="5733642"/>
          </a:xfrm>
        </p:spPr>
        <p:txBody>
          <a:bodyPr/>
          <a:lstStyle/>
          <a:p>
            <a:pPr marL="0" indent="0">
              <a:buNone/>
            </a:pPr>
            <a:r>
              <a:rPr lang="en-GB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Usage</a:t>
            </a:r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: Shows trends over time or continuous data with connected data points.</a:t>
            </a:r>
          </a:p>
          <a:p>
            <a:endParaRPr lang="en-GB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Best for</a:t>
            </a:r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: Time-series analysis, stock price trends, and temperature changes.</a:t>
            </a:r>
          </a:p>
          <a:p>
            <a:pPr marL="0" indent="0">
              <a:buNone/>
            </a:pPr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65704-F0F7-6A92-DC35-E109F16263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018F28-50A1-D50B-7D04-A136DA3F3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653" y="964531"/>
            <a:ext cx="7145710" cy="57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446763"/>
      </p:ext>
    </p:extLst>
  </p:cSld>
  <p:clrMapOvr>
    <a:masterClrMapping/>
  </p:clrMapOvr>
  <p:transition>
    <p:random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7FFC4-1A4B-C7F8-D951-7C4816A20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 Scatter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AAE2E-436E-65FC-B221-E27F1527D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When working with large datasets, visualizing thousands of points in a plot can be challenging. </a:t>
            </a:r>
            <a:r>
              <a:rPr lang="en-GB" b="1" noProof="1">
                <a:solidFill>
                  <a:srgbClr val="EE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not done correctly</a:t>
            </a:r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, the data points overlap and create </a:t>
            </a:r>
            <a:r>
              <a:rPr lang="en-GB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a black ball of death</a:t>
            </a:r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—a dense, unreadable spot of points. </a:t>
            </a:r>
          </a:p>
          <a:p>
            <a:endParaRPr lang="en-GB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However, Scatter plots, when properly designed, can effectively represent thousands of data points in a clear and understandable way.</a:t>
            </a:r>
          </a:p>
          <a:p>
            <a:endParaRPr lang="en-GB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A properly drawn scatter plot helps in:</a:t>
            </a:r>
          </a:p>
          <a:p>
            <a:pPr marL="0" indent="0">
              <a:buNone/>
            </a:pPr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	✔ Detecting trends (e.g., does weight increase with height?)</a:t>
            </a:r>
          </a:p>
          <a:p>
            <a:pPr marL="0" indent="0">
              <a:buNone/>
            </a:pPr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	✔ Identifying outliers (unusual points that don’t follow the trend)</a:t>
            </a:r>
          </a:p>
          <a:p>
            <a:pPr marL="0" indent="0">
              <a:buNone/>
            </a:pPr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	✔ Observing clusters (groups of similar data points)</a:t>
            </a:r>
            <a:endParaRPr lang="en-US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743AE3-53FF-3CB9-42A4-D977C63038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473117"/>
      </p:ext>
    </p:extLst>
  </p:cSld>
  <p:clrMapOvr>
    <a:masterClrMapping/>
  </p:clrMapOvr>
  <p:transition>
    <p:random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A00C9-A323-A21F-4E4B-8091E7621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DAF09-E0BF-51D8-0154-B8DBB066C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 Scatter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0A5A1-9E8D-D3FC-D963-21D568F64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077" y="960121"/>
            <a:ext cx="5667217" cy="5733642"/>
          </a:xfrm>
        </p:spPr>
        <p:txBody>
          <a:bodyPr/>
          <a:lstStyle/>
          <a:p>
            <a:pPr marL="0" indent="0">
              <a:buNone/>
            </a:pPr>
            <a:r>
              <a:rPr lang="en-GB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Usage</a:t>
            </a:r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: Shows relationships between two numerical variables by plotting points.</a:t>
            </a:r>
          </a:p>
          <a:p>
            <a:endParaRPr lang="en-GB" sz="1400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Best for</a:t>
            </a:r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: Detecting correlations, identifying clusters, and spotting outliers.</a:t>
            </a:r>
          </a:p>
          <a:p>
            <a:endParaRPr lang="en-US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AEDA0-067C-C8AB-E451-880021A10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5" name="Shape 228" descr="scatter-plots-heat.png">
            <a:extLst>
              <a:ext uri="{FF2B5EF4-FFF2-40B4-BE49-F238E27FC236}">
                <a16:creationId xmlns:a16="http://schemas.microsoft.com/office/drawing/2014/main" id="{0D6AAF9F-F32C-4700-D6EE-74708E5A59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5095" y="3790617"/>
            <a:ext cx="4320636" cy="2903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6E9A38-C131-E0B7-460D-6117040AF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531" y="1055532"/>
            <a:ext cx="6335236" cy="49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93551"/>
      </p:ext>
    </p:extLst>
  </p:cSld>
  <p:clrMapOvr>
    <a:masterClrMapping/>
  </p:clrMapOvr>
  <p:transition>
    <p:random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B81E0-F1F3-5931-B92D-D64E23A9A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4. Bubble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A0F11-DADE-D4F3-B172-8F7A225E2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A bubble plot is a type of scatter plot </a:t>
            </a:r>
            <a:r>
              <a:rPr lang="en-GB" noProof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where the size and color of each point represent additional information</a:t>
            </a:r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GB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b="1" noProof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Instead of just showing two variables (X and Y), a bubble plot can display three or more dimensions by </a:t>
            </a:r>
            <a:r>
              <a:rPr lang="en-GB" b="1" noProof="1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changing the size</a:t>
            </a:r>
            <a:r>
              <a:rPr lang="en-GB" b="1" noProof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b="1" noProof="1">
                <a:solidFill>
                  <a:schemeClr val="accent1">
                    <a:lumMod val="75000"/>
                  </a:schemeClr>
                </a:solidFill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GB" b="1" noProof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GB" b="1" noProof="1">
                <a:solidFill>
                  <a:schemeClr val="accent1">
                    <a:lumMod val="75000"/>
                  </a:schemeClr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shading of each bubble</a:t>
            </a:r>
            <a:r>
              <a:rPr lang="en-GB" b="1" noProof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GB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This makes it easier to see patterns, trends, and relationships in complex data. For example, in a business dataset, a bubble plot can show </a:t>
            </a:r>
            <a:r>
              <a:rPr lang="en-GB" b="1" noProof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revenue on the X-axis</a:t>
            </a:r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b="1" noProof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profit on the Y-axis</a:t>
            </a:r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GB" b="1" noProof="1">
                <a:solidFill>
                  <a:srgbClr val="EE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 size as the size of the bubble.</a:t>
            </a:r>
            <a:endParaRPr lang="en-US" b="1" noProof="1">
              <a:solidFill>
                <a:srgbClr val="EE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EC01BA-2D4B-D353-14F3-3ACEFF54FA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0686"/>
      </p:ext>
    </p:extLst>
  </p:cSld>
  <p:clrMapOvr>
    <a:masterClrMapping/>
  </p:clrMapOvr>
  <p:transition>
    <p:random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CB4BE-358A-9319-8F4C-048A430DB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ECA32-9AC0-6221-6CFB-2C155BB3C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4. Bubble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9B244-391A-CDFA-5706-545777C7F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45CF8-0DFC-A07D-5366-7C29746D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24267E-490B-9E0A-08F7-A211F3B8D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722" y="821318"/>
            <a:ext cx="8765742" cy="603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34111"/>
      </p:ext>
    </p:extLst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0C4DF-1284-56E4-27E3-9FD74250D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Properties of data </a:t>
            </a:r>
            <a:r>
              <a:rPr lang="en-US" u="sng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Type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69113-FDB9-2BDD-CE2F-C0E8AD610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Quantitative Data (Numerical Data):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that can be measured and expressed as numbers</a:t>
            </a:r>
          </a:p>
          <a:p>
            <a:pPr marL="0" indent="0" algn="ctr">
              <a:buNone/>
            </a:pPr>
            <a:r>
              <a:rPr 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height of students in </a:t>
            </a:r>
            <a:r>
              <a:rPr lang="en-GB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centimeters</a:t>
            </a:r>
            <a:r>
              <a:rPr 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(like 150 cm, 160 cm) or the number of items sold (like 30, 50)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Discrete Data: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 data with specific, countable values.</a:t>
            </a:r>
          </a:p>
          <a:p>
            <a:pPr lvl="1" algn="ctr"/>
            <a:r>
              <a:rPr lang="en-GB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children in a family (1, 2, 3, …)</a:t>
            </a:r>
          </a:p>
          <a:p>
            <a:pPr lvl="1" algn="ctr"/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Continuous Data: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 data that can take any value within a range.</a:t>
            </a:r>
          </a:p>
          <a:p>
            <a:pPr lvl="1" algn="ctr"/>
            <a:r>
              <a:rPr lang="en-GB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Temperature (20.5°C, 22.7°C) or height (170.2 cm, 172.5 cm)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0150A-FD88-9F8A-4C77-BA711BDD9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642433"/>
      </p:ext>
    </p:extLst>
  </p:cSld>
  <p:clrMapOvr>
    <a:masterClrMapping/>
  </p:clrMapOvr>
  <p:transition>
    <p:random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F9ED8-F2D5-5E4F-D87E-F2CC5A110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5. Bar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E5771-A5C6-A211-03E8-7600EA72D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A bar plot uses rectangular bars to represent different categories, where each bar’s height (or length) corresponds to the category’s frequency or proportion.</a:t>
            </a:r>
          </a:p>
          <a:p>
            <a:endParaRPr lang="en-GB" sz="1400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GB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Precise comparisons</a:t>
            </a:r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: Since bars are aligned to a common baseline, it is easy to compare their sizes.</a:t>
            </a:r>
          </a:p>
          <a:p>
            <a:pPr lvl="1"/>
            <a:r>
              <a:rPr lang="en-GB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Trends and changes</a:t>
            </a:r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: Bar charts help visualize increasing or decreasing trends.</a:t>
            </a:r>
          </a:p>
          <a:p>
            <a:pPr lvl="1"/>
            <a:r>
              <a:rPr lang="en-GB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Grouped and stacked options</a:t>
            </a:r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: Can show multiple categories side by side or stacked to compare sub-groups.</a:t>
            </a:r>
          </a:p>
          <a:p>
            <a:endParaRPr lang="en-GB" sz="1400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b="1" noProof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Bar Charts when precise comparisons are needed, trends must be analyzed, or multiple subcategories exist.</a:t>
            </a:r>
            <a:endParaRPr lang="en-US" b="1" noProof="1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84446D-D324-7A38-6318-BB876C5FE2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661409"/>
      </p:ext>
    </p:extLst>
  </p:cSld>
  <p:clrMapOvr>
    <a:masterClrMapping/>
  </p:clrMapOvr>
  <p:transition>
    <p:random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80ADD-53EA-2491-8506-DA6A5C1CA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6. Pie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9A555-2A70-B46C-375F-8FEDB66EE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A pie chart divides a circle into slices</a:t>
            </a:r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, where </a:t>
            </a:r>
            <a:r>
              <a:rPr lang="en-GB" b="1" noProof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slice represents a percentage of the total</a:t>
            </a:r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. It is useful when showing how each category contributes to the whole.</a:t>
            </a:r>
          </a:p>
          <a:p>
            <a:pPr marL="457200" indent="-457200"/>
            <a:r>
              <a:rPr lang="en-GB" noProof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 for percentage-based data when you want to show a part-to-whole relationship.</a:t>
            </a:r>
          </a:p>
          <a:p>
            <a:pPr marL="457200" indent="-457200"/>
            <a:r>
              <a:rPr lang="en-GB" noProof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Visually appealing and intuitive for showing distribution</a:t>
            </a:r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/>
            <a:r>
              <a:rPr lang="en-GB" noProof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 to compare slices accurately, especially when the differences are small.</a:t>
            </a:r>
          </a:p>
          <a:p>
            <a:pPr marL="457200" indent="-457200"/>
            <a:r>
              <a:rPr lang="en-GB" noProof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space-efficient and can be difficult to read when there are too many categories.</a:t>
            </a:r>
          </a:p>
          <a:p>
            <a:pPr marL="457200" indent="-457200"/>
            <a:r>
              <a:rPr lang="en-GB" noProof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Labels can be confusing if they are placed far from the corresponding slices.</a:t>
            </a:r>
            <a:endParaRPr lang="en-US" noProof="1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7E3A3-AEFA-0CE2-DF13-58BBC257E3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540135"/>
      </p:ext>
    </p:extLst>
  </p:cSld>
  <p:clrMapOvr>
    <a:masterClrMapping/>
  </p:clrMapOvr>
  <p:transition>
    <p:random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BB21A-E294-E4E9-EFE9-0C82F7DF7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Bar Chart &amp; Pie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E7D65-ECBC-D422-C14E-98CBE5A2E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D25155-2188-C482-EB73-223E99EC81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B1F2EB-3860-EDA9-F010-96B6137E8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53" y="1005313"/>
            <a:ext cx="11592637" cy="57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43368"/>
      </p:ext>
    </p:extLst>
  </p:cSld>
  <p:clrMapOvr>
    <a:masterClrMapping/>
  </p:clrMapOvr>
  <p:transition>
    <p:random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57B10-A21D-A39E-CF90-9F720E7BE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7. Box Plot (or Box-and-Whisker Plot)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9BA84-1F58-AE2B-6D9D-B19AAA5B7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078" y="960121"/>
            <a:ext cx="4519551" cy="5733642"/>
          </a:xfrm>
        </p:spPr>
        <p:txBody>
          <a:bodyPr/>
          <a:lstStyle/>
          <a:p>
            <a:pPr marL="0" indent="0">
              <a:buNone/>
            </a:pPr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A box plot (also known as a box-and-whisker plot) is a powerful visualization tool used to </a:t>
            </a:r>
            <a:r>
              <a:rPr lang="en-GB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display the distribution,</a:t>
            </a:r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noProof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spread</a:t>
            </a:r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GB" b="1" noProof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outliers of numerical data</a:t>
            </a:r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CB97C-5FA8-9B4A-662A-BF486E0DFC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AE393C-0B3F-5463-1EA3-AF8008C436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837" t="15620" b="17712"/>
          <a:stretch/>
        </p:blipFill>
        <p:spPr>
          <a:xfrm>
            <a:off x="5174554" y="1335615"/>
            <a:ext cx="7016537" cy="535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877608"/>
      </p:ext>
    </p:extLst>
  </p:cSld>
  <p:clrMapOvr>
    <a:masterClrMapping/>
  </p:clrMapOvr>
  <p:transition>
    <p:random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BACC7-4F98-138D-7277-F0AEB3401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7. Box Plot (or Box-and-Whisker Plot)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41BB6-ADAB-F68A-4D4E-8725D1FFA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078" y="960121"/>
            <a:ext cx="5508896" cy="5733642"/>
          </a:xfrm>
        </p:spPr>
        <p:txBody>
          <a:bodyPr/>
          <a:lstStyle/>
          <a:p>
            <a:pPr marL="0" indent="0">
              <a:buNone/>
            </a:pPr>
            <a:r>
              <a:rPr lang="en-GB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Usage</a:t>
            </a:r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457200" indent="-457200"/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Comparing distributions across multiple categories.</a:t>
            </a:r>
          </a:p>
          <a:p>
            <a:endParaRPr lang="en-GB" sz="1400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/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Identifying skewness, spread, and outliers.</a:t>
            </a:r>
          </a:p>
          <a:p>
            <a:endParaRPr lang="en-GB" sz="1400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/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variability in datasets like exam scores, </a:t>
            </a:r>
            <a:r>
              <a:rPr lang="en-GB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salaries</a:t>
            </a:r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, stock prices, and sensor readings.</a:t>
            </a:r>
            <a:endParaRPr lang="en-US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264BC-768A-7164-BFB5-B246DC25FB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E74C22-8743-3490-7C77-9652DB903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973" y="1248864"/>
            <a:ext cx="6414304" cy="492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50891"/>
      </p:ext>
    </p:extLst>
  </p:cSld>
  <p:clrMapOvr>
    <a:masterClrMapping/>
  </p:clrMapOvr>
  <p:transition>
    <p:random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9AA81-4F20-393B-79AA-7637F30CB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 Histogram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E1CB3-8FF5-6762-2FAE-14D422E18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A histogram shows how data is </a:t>
            </a:r>
            <a:r>
              <a:rPr lang="en-GB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by grouping values into </a:t>
            </a:r>
            <a:r>
              <a:rPr lang="en-GB" b="1" noProof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bins</a:t>
            </a:r>
            <a:r>
              <a:rPr lang="en-GB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noProof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counting</a:t>
            </a:r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 how often they appear. It helps identify peaks, skewness, and extreme values.</a:t>
            </a:r>
          </a:p>
          <a:p>
            <a:endParaRPr lang="en-GB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Why does the bin’s value matter?</a:t>
            </a:r>
          </a:p>
          <a:p>
            <a:pPr marL="914400" lvl="1" indent="-457200"/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Too few bins hide details.</a:t>
            </a:r>
          </a:p>
          <a:p>
            <a:pPr marL="914400" lvl="1" indent="-457200"/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Too many bins add noise.</a:t>
            </a:r>
          </a:p>
          <a:p>
            <a:pPr marL="914400" lvl="1" indent="-457200"/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The right bin count depends on data size and what we want to see.</a:t>
            </a:r>
          </a:p>
          <a:p>
            <a:endParaRPr lang="en-GB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Histograms give a clear picture of frequency distribution, making patterns easy to understand.</a:t>
            </a:r>
            <a:endParaRPr lang="en-US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3A7FC-4E26-F708-EF68-9F28D6583F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984683"/>
      </p:ext>
    </p:extLst>
  </p:cSld>
  <p:clrMapOvr>
    <a:masterClrMapping/>
  </p:clrMapOvr>
  <p:transition>
    <p:random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EABEB-843B-CE12-3891-49393F5C7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 Histogram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EF06E-6F75-DF86-972C-BE8861322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Illustration of Bin value/size on datasets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777B3-F7A0-A205-1EF5-C092903901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98520-CFCC-28C7-610F-7E4F5E1A5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41" y="1501994"/>
            <a:ext cx="8378969" cy="532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98538"/>
      </p:ext>
    </p:extLst>
  </p:cSld>
  <p:clrMapOvr>
    <a:masterClrMapping/>
  </p:clrMapOvr>
  <p:transition>
    <p:random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1D49C-7352-8350-6390-EC9C3884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 Histogram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FE123-911F-F433-B6C4-14533389B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078" y="960121"/>
            <a:ext cx="3529940" cy="5733642"/>
          </a:xfrm>
        </p:spPr>
        <p:txBody>
          <a:bodyPr/>
          <a:lstStyle/>
          <a:p>
            <a:pPr marL="0" indent="0">
              <a:buNone/>
            </a:pPr>
            <a:endParaRPr lang="en-GB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Simulating 1,000 students’ scores using a normal distribution with a mean of 70 and a standard deviation of 15.</a:t>
            </a:r>
            <a:endParaRPr lang="en-US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F0445-D93A-9741-E3D0-8B51B73C46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BB6644-EF71-4611-3F66-07F6549DA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018" y="1058762"/>
            <a:ext cx="8478073" cy="546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897532"/>
      </p:ext>
    </p:extLst>
  </p:cSld>
  <p:clrMapOvr>
    <a:masterClrMapping/>
  </p:clrMapOvr>
  <p:transition>
    <p:random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32F86-9066-3374-1817-1B1561A8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9. Area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5332C-02F4-28B8-4B6D-CC32ED598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077" y="960121"/>
            <a:ext cx="5219347" cy="5733642"/>
          </a:xfrm>
        </p:spPr>
        <p:txBody>
          <a:bodyPr/>
          <a:lstStyle/>
          <a:p>
            <a:pPr marL="0" indent="0">
              <a:buNone/>
            </a:pPr>
            <a:r>
              <a:rPr lang="en-GB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Usage</a:t>
            </a:r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: Similar to a line chart but with filled areas, representing cumulative data.</a:t>
            </a:r>
          </a:p>
          <a:p>
            <a:endParaRPr lang="en-GB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Best for</a:t>
            </a:r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: Showing trends and cumulative values.</a:t>
            </a:r>
          </a:p>
          <a:p>
            <a:endParaRPr lang="en-GB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Example: Monthly app downloads.</a:t>
            </a:r>
            <a:endParaRPr lang="en-US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4BF0C-68FA-6FFE-6913-681DEB875B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387133-51E5-650F-463F-5DB77CA97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770" y="1240636"/>
            <a:ext cx="6272153" cy="492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113756"/>
      </p:ext>
    </p:extLst>
  </p:cSld>
  <p:clrMapOvr>
    <a:masterClrMapping/>
  </p:clrMapOvr>
  <p:transition>
    <p:random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22B81-A9E5-5B5C-9612-314CEF1BF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AFCDD-E2CE-6671-B16D-A3A6F652A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10. Data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5A03D-6D83-FE66-9502-04AD67B4F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Data maps use color or shading to highlight the properties of different regions on a map</a:t>
            </a:r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. Each region </a:t>
            </a:r>
            <a:r>
              <a:rPr lang="en-GB" b="1" noProof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represents a place</a:t>
            </a:r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b="1" noProof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concept</a:t>
            </a:r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, or </a:t>
            </a:r>
            <a:r>
              <a:rPr lang="en-GB" b="1" noProof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category</a:t>
            </a:r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, making it visually clear how data is distributed.</a:t>
            </a:r>
          </a:p>
          <a:p>
            <a:endParaRPr lang="en-GB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In the 2012 U.S. Presidential Election, a map was used to show which </a:t>
            </a:r>
            <a:r>
              <a:rPr lang="en-GB" b="1" noProof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states voted for Barack Obama (blue)</a:t>
            </a:r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 and which states </a:t>
            </a:r>
            <a:r>
              <a:rPr lang="en-GB" b="1" noProof="1">
                <a:solidFill>
                  <a:srgbClr val="EE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voted for Mitt Romney (red)</a:t>
            </a:r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. This helped in understanding the political divide across different parts of the country. The north-east and west coasts were mostly blue, while the mid-west and south were largely red.</a:t>
            </a:r>
            <a:endParaRPr lang="en-US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4BBB0-CD5F-2912-090F-1B392DC72F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016765"/>
      </p:ext>
    </p:extLst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58FDC-5747-687B-64B8-F0FF4F8F1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Properties of data </a:t>
            </a:r>
            <a:r>
              <a:rPr lang="en-US" u="sng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Type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9C0C3-3A05-4C35-FF38-6D64C9A90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 startAt="2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Categorical Data (Qualitative Data):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representing categories or groups rather than numerical values.</a:t>
            </a:r>
          </a:p>
          <a:p>
            <a:pPr marL="0" indent="0" algn="ctr">
              <a:buNone/>
            </a:pPr>
            <a:r>
              <a:rPr lang="en-GB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Colours of cars (like "red," "blue," "black") or types of products in a store (like "electronics," "furniture").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pPr marL="457200" lvl="1" indent="0">
              <a:buNone/>
            </a:pP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Nominal Data: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without any order. </a:t>
            </a:r>
          </a:p>
          <a:p>
            <a:pPr lvl="1" algn="ctr"/>
            <a:r>
              <a:rPr 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pets (dog, cat, bird)</a:t>
            </a:r>
          </a:p>
          <a:p>
            <a:pPr lvl="1" algn="ctr"/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 Ordinal Data: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with an order but without specific numeric differences.</a:t>
            </a:r>
          </a:p>
          <a:p>
            <a:pPr lvl="1" algn="ctr"/>
            <a:r>
              <a:rPr lang="en-GB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Rating levels (poor, fair, good, excellent)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BB36C-13C1-B2C0-F461-CF5724681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619386"/>
      </p:ext>
    </p:extLst>
  </p:cSld>
  <p:clrMapOvr>
    <a:masterClrMapping/>
  </p:clrMapOvr>
  <p:transition>
    <p:random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9986B-2B48-98B5-CC3E-7E405C9F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10. Data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422E-2D9C-ECCC-5C8A-DC3D72716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Maps summarizing the results of the 2012 U.S. presidential election.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26DCA-F3DC-97DD-3E85-20E4E27DD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80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1F6E4F-E96F-3C50-0103-B1F364203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9" y="1459751"/>
            <a:ext cx="12009120" cy="488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18751"/>
      </p:ext>
    </p:extLst>
  </p:cSld>
  <p:clrMapOvr>
    <a:masterClrMapping/>
  </p:clrMapOvr>
  <p:transition>
    <p:random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D5271-5E87-AB73-B39A-85345BABC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FAE2F9A-93AC-F5D9-1DF8-7C6A85F03F26}"/>
              </a:ext>
            </a:extLst>
          </p:cNvPr>
          <p:cNvSpPr/>
          <p:nvPr/>
        </p:nvSpPr>
        <p:spPr>
          <a:xfrm>
            <a:off x="1174967" y="5827190"/>
            <a:ext cx="98420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noProof="0" dirty="0"/>
              <a:t>If you were taking a </a:t>
            </a:r>
            <a:r>
              <a:rPr lang="en-US" sz="3200" b="1" noProof="0" dirty="0"/>
              <a:t>nap</a:t>
            </a:r>
            <a:r>
              <a:rPr lang="en-US" sz="3200" noProof="0" dirty="0"/>
              <a:t>, </a:t>
            </a:r>
            <a:r>
              <a:rPr lang="en-US" sz="3200" b="1" noProof="0" dirty="0">
                <a:highlight>
                  <a:srgbClr val="00FF00"/>
                </a:highlight>
              </a:rPr>
              <a:t>wake up</a:t>
            </a:r>
            <a:r>
              <a:rPr lang="en-US" sz="3200" noProof="0" dirty="0"/>
              <a:t>… the lecture is over!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A72759-E1E1-46A0-235C-9097038DAA31}"/>
              </a:ext>
            </a:extLst>
          </p:cNvPr>
          <p:cNvSpPr txBox="1"/>
          <p:nvPr/>
        </p:nvSpPr>
        <p:spPr>
          <a:xfrm>
            <a:off x="0" y="-38602"/>
            <a:ext cx="11372850" cy="338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>
              <a:lnSpc>
                <a:spcPct val="107000"/>
              </a:lnSpc>
              <a:spcAft>
                <a:spcPts val="800"/>
              </a:spcAft>
            </a:pPr>
            <a:r>
              <a:rPr lang="en-US" sz="1600" b="1" noProof="0" dirty="0">
                <a:solidFill>
                  <a:srgbClr val="EE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Not included in Syllabus</a:t>
            </a:r>
          </a:p>
        </p:txBody>
      </p:sp>
      <p:pic>
        <p:nvPicPr>
          <p:cNvPr id="2050" name="Picture 2" descr="Bad Student GIFs | Tenor">
            <a:extLst>
              <a:ext uri="{FF2B5EF4-FFF2-40B4-BE49-F238E27FC236}">
                <a16:creationId xmlns:a16="http://schemas.microsoft.com/office/drawing/2014/main" id="{163AA660-EE54-251E-B5C5-07AC4E526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548" y="128130"/>
            <a:ext cx="5699060" cy="569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16BFC8-C11B-BA22-04E9-64205A765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noProof="0" smtClean="0"/>
              <a:pPr/>
              <a:t>81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86814807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E69BB-5C2A-FD05-CDAE-E6E660CD3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33F4A-E4F2-4B27-593E-6C4A608D9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766" y="960121"/>
            <a:ext cx="7971541" cy="57247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Introduction to Datasets and Online Platforms:</a:t>
            </a:r>
          </a:p>
          <a:p>
            <a:pPr lvl="1"/>
            <a:r>
              <a:rPr lang="en-GB" dirty="0"/>
              <a:t>Introduction to dataset, </a:t>
            </a:r>
          </a:p>
          <a:p>
            <a:pPr lvl="1"/>
            <a:r>
              <a:rPr lang="en-GB" dirty="0"/>
              <a:t>Searching and Downloading datasets from different online platforms</a:t>
            </a:r>
          </a:p>
          <a:p>
            <a:pPr lvl="1"/>
            <a:r>
              <a:rPr lang="en-GB"/>
              <a:t>Preprocessing</a:t>
            </a:r>
          </a:p>
          <a:p>
            <a:pPr lvl="1"/>
            <a:r>
              <a:rPr lang="en-GB"/>
              <a:t>Exploratory </a:t>
            </a:r>
            <a:r>
              <a:rPr lang="en-GB" dirty="0"/>
              <a:t>Data Analysis (EDA) </a:t>
            </a:r>
          </a:p>
          <a:p>
            <a:pPr lvl="1"/>
            <a:r>
              <a:rPr lang="en-GB" dirty="0"/>
              <a:t>Data Visualization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99CEF2-82BB-4848-61D2-B3208C6350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3898F3-53D0-4600-AC2E-55B5DBF6C672}" type="slidenum">
              <a:rPr lang="en-US" noProof="0" smtClean="0"/>
              <a:pPr/>
              <a:t>82</a:t>
            </a:fld>
            <a:endParaRPr lang="en-US" noProof="0" dirty="0"/>
          </a:p>
        </p:txBody>
      </p:sp>
      <p:pic>
        <p:nvPicPr>
          <p:cNvPr id="4" name="Picture 2" descr="I Have A Question GIFs | Tenor">
            <a:extLst>
              <a:ext uri="{FF2B5EF4-FFF2-40B4-BE49-F238E27FC236}">
                <a16:creationId xmlns:a16="http://schemas.microsoft.com/office/drawing/2014/main" id="{11D9D591-97D8-E034-342C-04C4CF3DA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307" y="1077255"/>
            <a:ext cx="3780293" cy="378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759863"/>
      </p:ext>
    </p:extLst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B347A-0263-E4B9-40C4-AE6F017A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Datafication</a:t>
            </a:r>
            <a:r>
              <a:rPr lang="en-US" u="sng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2C254-07AA-F8C4-591B-43E519CE5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datafication term was introduced in 2013.</a:t>
            </a:r>
          </a:p>
          <a:p>
            <a:pPr marL="457200" indent="-457200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process of “</a:t>
            </a:r>
            <a:r>
              <a:rPr lang="en-GB" b="1" dirty="0"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Taking all aspects of life and turning them into Data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is called datafication.</a:t>
            </a:r>
          </a:p>
          <a:p>
            <a:pPr marL="457200" indent="-457200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includes converting </a:t>
            </a:r>
            <a:r>
              <a:rPr lang="en-GB" b="1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actions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b="1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emotions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GB" b="1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interactions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into data points. </a:t>
            </a:r>
          </a:p>
          <a:p>
            <a:pPr marL="457200" indent="-457200"/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Examples: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Want to purchase a product or use a service (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00" indent="-457200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Want to download a mobile app - (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00" indent="-457200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Want to Watch a movie on YouTube (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Watch time/Likes, Comments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00" indent="-457200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posts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72EBE-9DD3-2963-A664-028AE79356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461196"/>
      </p:ext>
    </p:extLst>
  </p:cSld>
  <p:clrMapOvr>
    <a:masterClrMapping/>
  </p:clrMapOvr>
  <p:transition>
    <p:random/>
  </p:transition>
</p:sld>
</file>

<file path=ppt/theme/theme1.xml><?xml version="1.0" encoding="utf-8"?>
<a:theme xmlns:a="http://schemas.openxmlformats.org/drawingml/2006/main" name="Office Theme">
  <a:themeElements>
    <a:clrScheme name="HITEC Color Templete">
      <a:dk1>
        <a:srgbClr val="0F1A1D"/>
      </a:dk1>
      <a:lt1>
        <a:srgbClr val="D6E5EA"/>
      </a:lt1>
      <a:dk2>
        <a:srgbClr val="0F1A1D"/>
      </a:dk2>
      <a:lt2>
        <a:srgbClr val="DBE9F7"/>
      </a:lt2>
      <a:accent1>
        <a:srgbClr val="081726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ustom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5552</TotalTime>
  <Words>5278</Words>
  <Application>Microsoft Office PowerPoint</Application>
  <PresentationFormat>Widescreen</PresentationFormat>
  <Paragraphs>1100</Paragraphs>
  <Slides>82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7" baseType="lpstr">
      <vt:lpstr>Aptos</vt:lpstr>
      <vt:lpstr>Arial</vt:lpstr>
      <vt:lpstr>ArialMT</vt:lpstr>
      <vt:lpstr>Times New Roman</vt:lpstr>
      <vt:lpstr>Office Theme</vt:lpstr>
      <vt:lpstr>CS312 Artificial Intelligence</vt:lpstr>
      <vt:lpstr>Lecture Content</vt:lpstr>
      <vt:lpstr>Dataset</vt:lpstr>
      <vt:lpstr>What is Data, and File?</vt:lpstr>
      <vt:lpstr>Properties of data by Structure</vt:lpstr>
      <vt:lpstr>Properties of data by Structure</vt:lpstr>
      <vt:lpstr>Properties of data by Type</vt:lpstr>
      <vt:lpstr>Properties of data by Type</vt:lpstr>
      <vt:lpstr>What is Datafication?</vt:lpstr>
      <vt:lpstr>Dataset</vt:lpstr>
      <vt:lpstr>Components of a Dataset</vt:lpstr>
      <vt:lpstr>Components of a Dataset</vt:lpstr>
      <vt:lpstr>Types of Datasets in AI</vt:lpstr>
      <vt:lpstr>Dataset Formats Used in AI</vt:lpstr>
      <vt:lpstr>Sources of Datasets</vt:lpstr>
      <vt:lpstr>Online platforms (Kaggle, UCI, GitHub) </vt:lpstr>
      <vt:lpstr>List of small Datasets for start</vt:lpstr>
      <vt:lpstr>What is Iris Dataset?</vt:lpstr>
      <vt:lpstr>Example (Iris Dataset)</vt:lpstr>
      <vt:lpstr>Example (Iris Dataset)</vt:lpstr>
      <vt:lpstr>What is Zoo Dataset?</vt:lpstr>
      <vt:lpstr>What is Titanic Dataset?</vt:lpstr>
      <vt:lpstr>Population &amp; Sample</vt:lpstr>
      <vt:lpstr>How much Data Required </vt:lpstr>
      <vt:lpstr>Pandas Library (Python)</vt:lpstr>
      <vt:lpstr>Pandas Library (Python)</vt:lpstr>
      <vt:lpstr>Pandas Library (Python)</vt:lpstr>
      <vt:lpstr>Preprocessing &amp; EDA</vt:lpstr>
      <vt:lpstr>Dataset Quality Factors</vt:lpstr>
      <vt:lpstr>Exploratory Data Analysis (EDA)</vt:lpstr>
      <vt:lpstr>Steps of EDA</vt:lpstr>
      <vt:lpstr>Steps of EDA</vt:lpstr>
      <vt:lpstr>Steps of EDA</vt:lpstr>
      <vt:lpstr>Steps of EDA</vt:lpstr>
      <vt:lpstr>Steps of EDA</vt:lpstr>
      <vt:lpstr>Steps of EDA</vt:lpstr>
      <vt:lpstr>Steps of EDA</vt:lpstr>
      <vt:lpstr>Steps of EDA</vt:lpstr>
      <vt:lpstr>Correlation Analysis</vt:lpstr>
      <vt:lpstr>Pearson Correlation Coefficient</vt:lpstr>
      <vt:lpstr>Example of Pearson Correlation Coefficient</vt:lpstr>
      <vt:lpstr>Example of Pearson Correlation Coefficient</vt:lpstr>
      <vt:lpstr>Example of Pearson Correlation Coefficient</vt:lpstr>
      <vt:lpstr>Example of Pearson Correlation Coefficient</vt:lpstr>
      <vt:lpstr>Example of Pearson Correlation Coefficient</vt:lpstr>
      <vt:lpstr>Spearman Rank Correlation Coefficient</vt:lpstr>
      <vt:lpstr>Data Visualization</vt:lpstr>
      <vt:lpstr>Traditional vs. Data-Driven Science</vt:lpstr>
      <vt:lpstr>Traditional vs. Data-Driven Science</vt:lpstr>
      <vt:lpstr>Why is Looking at Data Carefully Important?</vt:lpstr>
      <vt:lpstr>Anscombe’s Quartet</vt:lpstr>
      <vt:lpstr>Statistical properties </vt:lpstr>
      <vt:lpstr>Anscombe’s Quartet</vt:lpstr>
      <vt:lpstr>Anscombe’s Quartet</vt:lpstr>
      <vt:lpstr>Anscombe’s Quartet</vt:lpstr>
      <vt:lpstr>Anscombe’s Quartet</vt:lpstr>
      <vt:lpstr>Anscombe’s Quartet</vt:lpstr>
      <vt:lpstr>Anscombe’s Quartet</vt:lpstr>
      <vt:lpstr>Anscombe’s Quartet</vt:lpstr>
      <vt:lpstr>Types of Graph/Chart/Plot</vt:lpstr>
      <vt:lpstr>Types of Graph/Chart/Plot</vt:lpstr>
      <vt:lpstr>1. Dot Plot</vt:lpstr>
      <vt:lpstr>1. Dot Plot</vt:lpstr>
      <vt:lpstr>2. Line Chart</vt:lpstr>
      <vt:lpstr>2. Line Chart</vt:lpstr>
      <vt:lpstr>3. Scatter Plot</vt:lpstr>
      <vt:lpstr>3. Scatter Plot</vt:lpstr>
      <vt:lpstr>4. Bubble Chart</vt:lpstr>
      <vt:lpstr>4. Bubble Chart</vt:lpstr>
      <vt:lpstr>5. Bar Chart</vt:lpstr>
      <vt:lpstr>6. Pie Chart</vt:lpstr>
      <vt:lpstr>Bar Chart &amp; Pie Chart</vt:lpstr>
      <vt:lpstr>7. Box Plot (or Box-and-Whisker Plot)</vt:lpstr>
      <vt:lpstr>7. Box Plot (or Box-and-Whisker Plot)</vt:lpstr>
      <vt:lpstr>8. Histogram</vt:lpstr>
      <vt:lpstr>8. Histogram</vt:lpstr>
      <vt:lpstr>8. Histogram</vt:lpstr>
      <vt:lpstr>9. Area Chart</vt:lpstr>
      <vt:lpstr>10. Data Map</vt:lpstr>
      <vt:lpstr>10. Data Map</vt:lpstr>
      <vt:lpstr>PowerPoint Presentation</vt:lpstr>
      <vt:lpstr>Recap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BS105 - Applied Physics</dc:title>
  <dc:creator>Mubashir Iqbal</dc:creator>
  <cp:lastModifiedBy>Mubashir Iqbal</cp:lastModifiedBy>
  <cp:revision>979</cp:revision>
  <dcterms:created xsi:type="dcterms:W3CDTF">2025-02-22T18:08:14Z</dcterms:created>
  <dcterms:modified xsi:type="dcterms:W3CDTF">2025-12-10T05:03:44Z</dcterms:modified>
</cp:coreProperties>
</file>